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95"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urt Blatchford" initials="CB" lastIdx="54" clrIdx="0"/>
  <p:cmAuthor id="1" name="Emily L. Law" initials="ELL" lastIdx="1" clrIdx="1">
    <p:extLst>
      <p:ext uri="{19B8F6BF-5375-455C-9EA6-DF929625EA0E}">
        <p15:presenceInfo xmlns:p15="http://schemas.microsoft.com/office/powerpoint/2012/main" userId="S-1-5-21-488898419-1439005203-3676700158-5614" providerId="AD"/>
      </p:ext>
    </p:extLst>
  </p:cmAuthor>
  <p:cmAuthor id="2" name="Andrea M. Terry" initials="AMT" lastIdx="1" clrIdx="2">
    <p:extLst>
      <p:ext uri="{19B8F6BF-5375-455C-9EA6-DF929625EA0E}">
        <p15:presenceInfo xmlns:p15="http://schemas.microsoft.com/office/powerpoint/2012/main" userId="S-1-5-21-488898419-1439005203-3676700158-5174" providerId="AD"/>
      </p:ext>
    </p:extLst>
  </p:cmAuthor>
  <p:cmAuthor id="3" name="GibbsJe" initials="G" lastIdx="10" clrIdx="3">
    <p:extLst>
      <p:ext uri="{19B8F6BF-5375-455C-9EA6-DF929625EA0E}">
        <p15:presenceInfo xmlns:p15="http://schemas.microsoft.com/office/powerpoint/2012/main" userId="GibbsJ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A6D"/>
    <a:srgbClr val="CC0000"/>
    <a:srgbClr val="184365"/>
    <a:srgbClr val="0000FF"/>
    <a:srgbClr val="00B050"/>
    <a:srgbClr val="E46B08"/>
    <a:srgbClr val="C67E0A"/>
    <a:srgbClr val="BE242C"/>
    <a:srgbClr val="FFAA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3" autoAdjust="0"/>
    <p:restoredTop sz="89218" autoAdjust="0"/>
  </p:normalViewPr>
  <p:slideViewPr>
    <p:cSldViewPr snapToGrid="0" snapToObjects="1">
      <p:cViewPr varScale="1">
        <p:scale>
          <a:sx n="89" d="100"/>
          <a:sy n="89" d="100"/>
        </p:scale>
        <p:origin x="9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1C1B0C95-930C-3746-8A2C-338B625313CE}" type="datetimeFigureOut">
              <a:rPr lang="en-US" smtClean="0"/>
              <a:pPr/>
              <a:t>10/20/2017</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04E2A852-0390-E442-8744-029BB477D046}" type="slidenum">
              <a:rPr lang="en-US" smtClean="0"/>
              <a:pPr/>
              <a:t>‹#›</a:t>
            </a:fld>
            <a:endParaRPr lang="en-US"/>
          </a:p>
        </p:txBody>
      </p:sp>
    </p:spTree>
    <p:extLst>
      <p:ext uri="{BB962C8B-B14F-4D97-AF65-F5344CB8AC3E}">
        <p14:creationId xmlns:p14="http://schemas.microsoft.com/office/powerpoint/2010/main" val="129565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A3D47105-45B0-8E4C-800C-B2219CD6AB7E}" type="datetimeFigureOut">
              <a:rPr lang="en-US" smtClean="0"/>
              <a:pPr/>
              <a:t>10/20/2017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6C28D949-B16B-E84B-B434-391559256F84}" type="slidenum">
              <a:rPr lang="en-US" smtClean="0"/>
              <a:pPr/>
              <a:t>‹#›</a:t>
            </a:fld>
            <a:endParaRPr lang="en-US"/>
          </a:p>
        </p:txBody>
      </p:sp>
    </p:spTree>
    <p:extLst>
      <p:ext uri="{BB962C8B-B14F-4D97-AF65-F5344CB8AC3E}">
        <p14:creationId xmlns:p14="http://schemas.microsoft.com/office/powerpoint/2010/main" val="19743628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28D949-B16B-E84B-B434-391559256F84}" type="slidenum">
              <a:rPr lang="en-US" smtClean="0"/>
              <a:pPr/>
              <a:t>1</a:t>
            </a:fld>
            <a:endParaRPr lang="en-US"/>
          </a:p>
        </p:txBody>
      </p:sp>
    </p:spTree>
    <p:extLst>
      <p:ext uri="{BB962C8B-B14F-4D97-AF65-F5344CB8AC3E}">
        <p14:creationId xmlns:p14="http://schemas.microsoft.com/office/powerpoint/2010/main" val="1364900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5000" y="5638800"/>
            <a:ext cx="9138999" cy="12191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 y="1018229"/>
            <a:ext cx="9144000" cy="4806837"/>
          </a:xfrm>
          <a:prstGeom prst="rect">
            <a:avLst/>
          </a:prstGeom>
          <a:gradFill flip="none" rotWithShape="1">
            <a:gsLst>
              <a:gs pos="0">
                <a:schemeClr val="accent6"/>
              </a:gs>
              <a:gs pos="100000">
                <a:schemeClr val="accent6">
                  <a:lumMod val="75000"/>
                </a:schemeClr>
              </a:gs>
            </a:gsLst>
            <a:path path="circle">
              <a:fillToRect l="50000" t="50000" r="50000" b="50000"/>
            </a:path>
            <a:tileRect/>
          </a:gradFill>
          <a:ln>
            <a:noFill/>
          </a:ln>
          <a:effectLst>
            <a:outerShdw blurRad="190500" dist="38100" dir="126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0"/>
            <a:ext cx="9144000" cy="5245832"/>
          </a:xfrm>
          <a:prstGeom prst="rect">
            <a:avLst/>
          </a:prstGeom>
          <a:noFill/>
          <a:ln>
            <a:noFill/>
          </a:ln>
          <a:effectLst>
            <a:outerShdw blurRad="190500" dist="38100" dir="126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hasCustomPrompt="1"/>
          </p:nvPr>
        </p:nvSpPr>
        <p:spPr>
          <a:xfrm>
            <a:off x="-2" y="5825066"/>
            <a:ext cx="9143998" cy="1032934"/>
          </a:xfrm>
          <a:prstGeom prst="rect">
            <a:avLst/>
          </a:prstGeom>
          <a:noFill/>
        </p:spPr>
        <p:txBody>
          <a:bodyPr lIns="457200" anchor="ctr" anchorCtr="0"/>
          <a:lstStyle>
            <a:lvl1pPr marL="0" indent="0" algn="l">
              <a:buNone/>
              <a:defRPr sz="2000" b="0" i="0">
                <a:solidFill>
                  <a:srgbClr val="000000"/>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0" y="0"/>
            <a:ext cx="9144000" cy="902208"/>
          </a:xfrm>
          <a:prstGeom prst="rect">
            <a:avLst/>
          </a:prstGeom>
        </p:spPr>
      </p:pic>
      <p:sp>
        <p:nvSpPr>
          <p:cNvPr id="7" name="Text Placeholder 6"/>
          <p:cNvSpPr>
            <a:spLocks noGrp="1"/>
          </p:cNvSpPr>
          <p:nvPr>
            <p:ph type="body" sz="quarter" idx="10" hasCustomPrompt="1"/>
          </p:nvPr>
        </p:nvSpPr>
        <p:spPr>
          <a:xfrm>
            <a:off x="311150" y="2768600"/>
            <a:ext cx="8737600" cy="2368550"/>
          </a:xfrm>
          <a:prstGeom prst="rect">
            <a:avLst/>
          </a:prstGeom>
        </p:spPr>
        <p:txBody>
          <a:bodyPr vert="horz"/>
          <a:lstStyle>
            <a:lvl1pPr marL="0" indent="0">
              <a:buFontTx/>
              <a:buNone/>
              <a:defRPr sz="4000" b="1" i="0" baseline="0">
                <a:solidFill>
                  <a:schemeClr val="bg1"/>
                </a:solidFill>
                <a:latin typeface="+mn-lt"/>
              </a:defRPr>
            </a:lvl1pPr>
            <a:lvl2pPr marL="742950" indent="-285750">
              <a:buClr>
                <a:schemeClr val="bg1"/>
              </a:buClr>
              <a:buFont typeface="Arial"/>
              <a:buChar char="•"/>
              <a:defRPr sz="2000">
                <a:solidFill>
                  <a:schemeClr val="bg1"/>
                </a:solidFill>
                <a:latin typeface="Calibri"/>
              </a:defRPr>
            </a:lvl2pPr>
            <a:lvl3pPr>
              <a:defRPr sz="2000">
                <a:solidFill>
                  <a:schemeClr val="bg1"/>
                </a:solidFill>
                <a:latin typeface="Calibri"/>
              </a:defRPr>
            </a:lvl3pPr>
            <a:lvl4pPr>
              <a:defRPr sz="2000">
                <a:solidFill>
                  <a:schemeClr val="bg1"/>
                </a:solidFill>
                <a:latin typeface="Calibri"/>
              </a:defRPr>
            </a:lvl4pPr>
            <a:lvl5pPr>
              <a:defRPr sz="2000">
                <a:solidFill>
                  <a:schemeClr val="bg1"/>
                </a:solidFill>
                <a:latin typeface="Calibri"/>
              </a:defRPr>
            </a:lvl5pPr>
          </a:lstStyle>
          <a:p>
            <a:pPr lvl="0"/>
            <a:r>
              <a:rPr lang="en-US" dirty="0"/>
              <a:t>Webinar title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436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slide">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0" y="1"/>
            <a:ext cx="9144000" cy="1667012"/>
          </a:xfrm>
          <a:prstGeom prst="rect">
            <a:avLst/>
          </a:prstGeom>
          <a:noFill/>
        </p:spPr>
        <p:txBody>
          <a:bodyPr lIns="548640" anchor="ctr" anchorCtr="0"/>
          <a:lstStyle>
            <a:lvl1pPr algn="l">
              <a:defRPr sz="3200" b="0" i="0" spc="0">
                <a:solidFill>
                  <a:srgbClr val="28496B"/>
                </a:solidFill>
                <a:latin typeface="Calibri"/>
                <a:cs typeface="Calibri"/>
              </a:defRPr>
            </a:lvl1pPr>
          </a:lstStyle>
          <a:p>
            <a:r>
              <a:rPr lang="en-US" dirty="0"/>
              <a:t>Disclaimer</a:t>
            </a:r>
          </a:p>
        </p:txBody>
      </p:sp>
      <p:sp>
        <p:nvSpPr>
          <p:cNvPr id="4" name="Content Placeholder 2"/>
          <p:cNvSpPr>
            <a:spLocks noGrp="1"/>
          </p:cNvSpPr>
          <p:nvPr>
            <p:ph idx="1" hasCustomPrompt="1"/>
          </p:nvPr>
        </p:nvSpPr>
        <p:spPr>
          <a:xfrm>
            <a:off x="273539" y="1860013"/>
            <a:ext cx="8606692" cy="2653371"/>
          </a:xfrm>
          <a:prstGeom prst="rect">
            <a:avLst/>
          </a:prstGeom>
          <a:solidFill>
            <a:schemeClr val="bg1"/>
          </a:solidFill>
        </p:spPr>
        <p:txBody>
          <a:bodyPr lIns="365760" tIns="228600" rIns="365760" bIns="228600"/>
          <a:lstStyle>
            <a:lvl1pPr marL="0" indent="0">
              <a:lnSpc>
                <a:spcPct val="100000"/>
              </a:lnSpc>
              <a:spcBef>
                <a:spcPts val="0"/>
              </a:spcBef>
              <a:spcAft>
                <a:spcPts val="1200"/>
              </a:spcAft>
              <a:buClr>
                <a:schemeClr val="accent2"/>
              </a:buClr>
              <a:buSzPct val="150000"/>
              <a:buFont typeface="Lucida Grande"/>
              <a:buNone/>
              <a:defRPr sz="1400" b="0" i="0">
                <a:solidFill>
                  <a:srgbClr val="404040"/>
                </a:solidFill>
                <a:latin typeface="Calibri"/>
                <a:cs typeface="Calibri"/>
              </a:defRPr>
            </a:lvl1pPr>
            <a:lvl2pPr marL="742950" indent="-285750">
              <a:lnSpc>
                <a:spcPct val="100000"/>
              </a:lnSpc>
              <a:spcBef>
                <a:spcPts val="0"/>
              </a:spcBef>
              <a:spcAft>
                <a:spcPts val="600"/>
              </a:spcAft>
              <a:buClr>
                <a:srgbClr val="BF0C1D"/>
              </a:buClr>
              <a:buSzPct val="120000"/>
              <a:buFont typeface="Arial"/>
              <a:buChar char="•"/>
              <a:defRPr sz="1800" b="0" i="0">
                <a:solidFill>
                  <a:srgbClr val="7F7F7F"/>
                </a:solidFill>
                <a:latin typeface="Franklin Gothic Book"/>
                <a:cs typeface="Franklin Gothic Book"/>
              </a:defRPr>
            </a:lvl2pPr>
            <a:lvl3pPr marL="1143000" indent="-228600">
              <a:lnSpc>
                <a:spcPct val="100000"/>
              </a:lnSpc>
              <a:spcBef>
                <a:spcPts val="0"/>
              </a:spcBef>
              <a:spcAft>
                <a:spcPts val="600"/>
              </a:spcAft>
              <a:buClr>
                <a:srgbClr val="003A6D"/>
              </a:buClr>
              <a:buSzPct val="120000"/>
              <a:buFont typeface="Arial"/>
              <a:buChar char="•"/>
              <a:defRPr sz="1600" b="0" i="0">
                <a:solidFill>
                  <a:srgbClr val="7F7F7F"/>
                </a:solidFill>
                <a:latin typeface="Franklin Gothic Book"/>
                <a:cs typeface="Franklin Gothic Book"/>
              </a:defRPr>
            </a:lvl3pPr>
          </a:lstStyle>
          <a:p>
            <a:pPr lvl="0"/>
            <a:r>
              <a:rPr lang="en-US" dirty="0"/>
              <a:t>The appearance of hyperlinks does not constitute endorsement by the Department of Defense of this website or the information, products or services contained therein. For other than authorized activities such as military exchanges and Morale, Welfare and Recreation sites, the Department of Defense does not exercise any editorial control over the information you may find at these locations. Such links are provided consistent with the stated purpose of this </a:t>
            </a:r>
            <a:r>
              <a:rPr lang="en-US" dirty="0" err="1"/>
              <a:t>DoD</a:t>
            </a:r>
            <a:r>
              <a:rPr lang="en-US" dirty="0"/>
              <a:t>-sponsored webinar.</a:t>
            </a:r>
          </a:p>
        </p:txBody>
      </p:sp>
      <p:sp>
        <p:nvSpPr>
          <p:cNvPr id="10" name="Rectangle 9"/>
          <p:cNvSpPr/>
          <p:nvPr userDrawn="1"/>
        </p:nvSpPr>
        <p:spPr>
          <a:xfrm>
            <a:off x="0" y="6425969"/>
            <a:ext cx="9144000" cy="432031"/>
          </a:xfrm>
          <a:prstGeom prst="rect">
            <a:avLst/>
          </a:prstGeom>
          <a:solidFill>
            <a:srgbClr val="0D0D0D">
              <a:alpha val="7529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latin typeface="Calibri" charset="0"/>
              <a:ea typeface="Calibri" charset="0"/>
              <a:cs typeface="Calibri" charset="0"/>
            </a:endParaRPr>
          </a:p>
        </p:txBody>
      </p:sp>
      <p:sp>
        <p:nvSpPr>
          <p:cNvPr id="11" name="Slide Number Placeholder 5"/>
          <p:cNvSpPr txBox="1">
            <a:spLocks/>
          </p:cNvSpPr>
          <p:nvPr userDrawn="1"/>
        </p:nvSpPr>
        <p:spPr>
          <a:xfrm>
            <a:off x="0" y="6393184"/>
            <a:ext cx="9144001" cy="500615"/>
          </a:xfrm>
          <a:prstGeom prst="rect">
            <a:avLst/>
          </a:prstGeom>
          <a:noFill/>
        </p:spPr>
        <p:txBody>
          <a:bodyPr wrap="none" lIns="0" tIns="0" rIns="27432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a:fld id="{C72DE787-F2DE-6B40-9669-DBC189AF0A41}" type="slidenum">
              <a:rPr lang="en-US" sz="1200" b="0" i="0" smtClean="0">
                <a:solidFill>
                  <a:schemeClr val="bg1"/>
                </a:solidFill>
                <a:latin typeface="Calibri"/>
                <a:cs typeface="Calibri"/>
              </a:rPr>
              <a:pPr lvl="0" algn="r"/>
              <a:t>‹#›</a:t>
            </a:fld>
            <a:r>
              <a:rPr lang="en-US" sz="1200" b="0" i="0" dirty="0">
                <a:solidFill>
                  <a:schemeClr val="bg1"/>
                </a:solidFill>
                <a:latin typeface="Calibri"/>
                <a:cs typeface="Calibri"/>
              </a:rPr>
              <a:t> </a:t>
            </a:r>
            <a:endParaRPr lang="en-US" b="0" i="0" dirty="0">
              <a:solidFill>
                <a:schemeClr val="bg1"/>
              </a:solidFill>
              <a:latin typeface="Calibri"/>
              <a:cs typeface="Calibri"/>
            </a:endParaRPr>
          </a:p>
        </p:txBody>
      </p:sp>
      <p:sp>
        <p:nvSpPr>
          <p:cNvPr id="14" name="TextBox 13"/>
          <p:cNvSpPr txBox="1"/>
          <p:nvPr userDrawn="1"/>
        </p:nvSpPr>
        <p:spPr>
          <a:xfrm>
            <a:off x="0" y="6382785"/>
            <a:ext cx="7984280" cy="500615"/>
          </a:xfrm>
          <a:prstGeom prst="rect">
            <a:avLst/>
          </a:prstGeom>
          <a:noFill/>
        </p:spPr>
        <p:txBody>
          <a:bodyPr wrap="none" lIns="274320" rtlCol="0" anchor="ctr" anchorCtr="0">
            <a:noAutofit/>
          </a:bodyPr>
          <a:lstStyle/>
          <a:p>
            <a:r>
              <a:rPr lang="en-US" sz="1200" b="0" i="1" dirty="0">
                <a:solidFill>
                  <a:schemeClr val="accent4"/>
                </a:solidFill>
                <a:latin typeface="Calibri"/>
                <a:cs typeface="Calibri"/>
              </a:rPr>
              <a:t>Introduction to the Blended Retirement System</a:t>
            </a:r>
          </a:p>
        </p:txBody>
      </p:sp>
    </p:spTree>
    <p:extLst>
      <p:ext uri="{BB962C8B-B14F-4D97-AF65-F5344CB8AC3E}">
        <p14:creationId xmlns:p14="http://schemas.microsoft.com/office/powerpoint/2010/main" val="226047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539" y="1860014"/>
            <a:ext cx="8606692" cy="4235986"/>
          </a:xfrm>
          <a:prstGeom prst="rect">
            <a:avLst/>
          </a:prstGeom>
          <a:noFill/>
        </p:spPr>
        <p:txBody>
          <a:bodyPr lIns="182880" tIns="228600" rIns="182880" bIns="228600"/>
          <a:lstStyle>
            <a:lvl1pPr marL="365760" indent="-274320">
              <a:lnSpc>
                <a:spcPct val="100000"/>
              </a:lnSpc>
              <a:spcBef>
                <a:spcPts val="0"/>
              </a:spcBef>
              <a:spcAft>
                <a:spcPts val="1200"/>
              </a:spcAft>
              <a:buClr>
                <a:srgbClr val="BE242C"/>
              </a:buClr>
              <a:buSzPct val="140000"/>
              <a:buFont typeface="Arial"/>
              <a:buChar char="•"/>
              <a:defRPr sz="2000" b="0" i="0">
                <a:solidFill>
                  <a:schemeClr val="tx1">
                    <a:lumMod val="75000"/>
                    <a:lumOff val="25000"/>
                  </a:schemeClr>
                </a:solidFill>
                <a:latin typeface="Calibri"/>
                <a:cs typeface="Calibri"/>
              </a:defRPr>
            </a:lvl1pPr>
            <a:lvl2pPr marL="742950" indent="-285750">
              <a:lnSpc>
                <a:spcPct val="100000"/>
              </a:lnSpc>
              <a:spcBef>
                <a:spcPts val="0"/>
              </a:spcBef>
              <a:spcAft>
                <a:spcPts val="600"/>
              </a:spcAft>
              <a:buClr>
                <a:srgbClr val="003A6D"/>
              </a:buClr>
              <a:buSzPct val="120000"/>
              <a:buFont typeface="Arial"/>
              <a:buChar char="•"/>
              <a:defRPr sz="1800" b="0" i="0">
                <a:solidFill>
                  <a:srgbClr val="003A6D"/>
                </a:solidFill>
                <a:latin typeface="Calibri"/>
                <a:cs typeface="Calibri"/>
              </a:defRPr>
            </a:lvl2pPr>
            <a:lvl3pPr marL="1143000" indent="-228600">
              <a:lnSpc>
                <a:spcPct val="100000"/>
              </a:lnSpc>
              <a:spcBef>
                <a:spcPts val="0"/>
              </a:spcBef>
              <a:spcAft>
                <a:spcPts val="600"/>
              </a:spcAft>
              <a:buClr>
                <a:srgbClr val="003A6D"/>
              </a:buClr>
              <a:buSzPct val="120000"/>
              <a:buFont typeface="Arial"/>
              <a:buChar char="•"/>
              <a:defRPr sz="1600" b="0" i="0">
                <a:solidFill>
                  <a:srgbClr val="404040"/>
                </a:solidFill>
                <a:latin typeface="Calibri"/>
                <a:cs typeface="Calibri"/>
              </a:defRPr>
            </a:lvl3pPr>
          </a:lstStyle>
          <a:p>
            <a:pPr lvl="0"/>
            <a:r>
              <a:rPr lang="en-US" dirty="0"/>
              <a:t>Click to edit Master text styles</a:t>
            </a:r>
          </a:p>
          <a:p>
            <a:pPr lvl="1"/>
            <a:r>
              <a:rPr lang="en-US" dirty="0"/>
              <a:t>Second level</a:t>
            </a:r>
          </a:p>
          <a:p>
            <a:pPr lvl="2"/>
            <a:r>
              <a:rPr lang="en-US" dirty="0"/>
              <a:t>Third level</a:t>
            </a:r>
          </a:p>
        </p:txBody>
      </p:sp>
      <p:grpSp>
        <p:nvGrpSpPr>
          <p:cNvPr id="8" name="Group 7"/>
          <p:cNvGrpSpPr/>
          <p:nvPr userDrawn="1"/>
        </p:nvGrpSpPr>
        <p:grpSpPr>
          <a:xfrm>
            <a:off x="-9525" y="-1902"/>
            <a:ext cx="9153526" cy="1654063"/>
            <a:chOff x="-9525" y="26673"/>
            <a:chExt cx="9153526" cy="1654063"/>
          </a:xfrm>
        </p:grpSpPr>
        <p:sp>
          <p:nvSpPr>
            <p:cNvPr id="9" name="Rectangle 8"/>
            <p:cNvSpPr/>
            <p:nvPr/>
          </p:nvSpPr>
          <p:spPr>
            <a:xfrm>
              <a:off x="-9525" y="26673"/>
              <a:ext cx="7408094" cy="61450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 y="650700"/>
              <a:ext cx="9144000" cy="1030036"/>
            </a:xfrm>
            <a:prstGeom prst="rect">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
        <p:nvSpPr>
          <p:cNvPr id="20" name="Text Placeholder 3"/>
          <p:cNvSpPr>
            <a:spLocks noGrp="1"/>
          </p:cNvSpPr>
          <p:nvPr>
            <p:ph type="body" sz="quarter" idx="10"/>
          </p:nvPr>
        </p:nvSpPr>
        <p:spPr>
          <a:xfrm>
            <a:off x="393700" y="862377"/>
            <a:ext cx="8750300" cy="690989"/>
          </a:xfrm>
          <a:prstGeom prst="rect">
            <a:avLst/>
          </a:prstGeom>
        </p:spPr>
        <p:txBody>
          <a:bodyPr vert="horz"/>
          <a:lstStyle>
            <a:lvl1pPr marL="0" indent="0">
              <a:buFontTx/>
              <a:buNone/>
              <a:defRPr sz="2800" b="1" i="0" baseline="0">
                <a:solidFill>
                  <a:schemeClr val="bg1"/>
                </a:solidFill>
                <a:latin typeface="Calibri"/>
              </a:defRPr>
            </a:lvl1pPr>
          </a:lstStyle>
          <a:p>
            <a:pPr lvl="0"/>
            <a:r>
              <a:rPr lang="en-US" dirty="0"/>
              <a:t>Click to edit Master text styles</a:t>
            </a:r>
          </a:p>
        </p:txBody>
      </p:sp>
      <p:sp>
        <p:nvSpPr>
          <p:cNvPr id="12" name="Rectangle 11"/>
          <p:cNvSpPr/>
          <p:nvPr userDrawn="1"/>
        </p:nvSpPr>
        <p:spPr>
          <a:xfrm>
            <a:off x="0" y="6425969"/>
            <a:ext cx="9144000" cy="432031"/>
          </a:xfrm>
          <a:prstGeom prst="rect">
            <a:avLst/>
          </a:prstGeom>
          <a:solidFill>
            <a:srgbClr val="0D0D0D">
              <a:alpha val="7529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latin typeface="Calibri" charset="0"/>
              <a:ea typeface="Calibri" charset="0"/>
              <a:cs typeface="Calibri" charset="0"/>
            </a:endParaRPr>
          </a:p>
        </p:txBody>
      </p:sp>
      <p:sp>
        <p:nvSpPr>
          <p:cNvPr id="13" name="Slide Number Placeholder 5"/>
          <p:cNvSpPr txBox="1">
            <a:spLocks/>
          </p:cNvSpPr>
          <p:nvPr userDrawn="1"/>
        </p:nvSpPr>
        <p:spPr>
          <a:xfrm>
            <a:off x="0" y="6393184"/>
            <a:ext cx="9144001" cy="500615"/>
          </a:xfrm>
          <a:prstGeom prst="rect">
            <a:avLst/>
          </a:prstGeom>
          <a:noFill/>
        </p:spPr>
        <p:txBody>
          <a:bodyPr wrap="none" lIns="0" tIns="0" rIns="27432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a:fld id="{C72DE787-F2DE-6B40-9669-DBC189AF0A41}" type="slidenum">
              <a:rPr lang="en-US" sz="1200" b="0" i="0" smtClean="0">
                <a:solidFill>
                  <a:schemeClr val="bg1"/>
                </a:solidFill>
                <a:latin typeface="Calibri"/>
                <a:cs typeface="Calibri"/>
              </a:rPr>
              <a:pPr lvl="0" algn="r"/>
              <a:t>‹#›</a:t>
            </a:fld>
            <a:r>
              <a:rPr lang="en-US" sz="1200" b="0" i="0" dirty="0">
                <a:solidFill>
                  <a:schemeClr val="bg1"/>
                </a:solidFill>
                <a:latin typeface="Calibri"/>
                <a:cs typeface="Calibri"/>
              </a:rPr>
              <a:t> </a:t>
            </a:r>
            <a:endParaRPr lang="en-US" b="0" i="0" dirty="0">
              <a:solidFill>
                <a:schemeClr val="bg1"/>
              </a:solidFill>
              <a:latin typeface="Calibri"/>
              <a:cs typeface="Calibri"/>
            </a:endParaRPr>
          </a:p>
        </p:txBody>
      </p:sp>
      <p:sp>
        <p:nvSpPr>
          <p:cNvPr id="14" name="TextBox 13"/>
          <p:cNvSpPr txBox="1"/>
          <p:nvPr userDrawn="1"/>
        </p:nvSpPr>
        <p:spPr>
          <a:xfrm>
            <a:off x="0" y="6382785"/>
            <a:ext cx="7984280" cy="500615"/>
          </a:xfrm>
          <a:prstGeom prst="rect">
            <a:avLst/>
          </a:prstGeom>
          <a:noFill/>
        </p:spPr>
        <p:txBody>
          <a:bodyPr wrap="none" lIns="274320" rtlCol="0" anchor="ctr" anchorCtr="0">
            <a:noAutofit/>
          </a:bodyPr>
          <a:lstStyle/>
          <a:p>
            <a:r>
              <a:rPr lang="en-US" sz="1200" b="0" i="1" dirty="0" smtClean="0">
                <a:solidFill>
                  <a:schemeClr val="bg1"/>
                </a:solidFill>
                <a:latin typeface="+mn-lt"/>
                <a:cs typeface="Calibri"/>
              </a:rPr>
              <a:t>The Uniformed Services Blended </a:t>
            </a:r>
            <a:r>
              <a:rPr lang="en-US" sz="1200" b="0" i="1" dirty="0">
                <a:solidFill>
                  <a:schemeClr val="bg1"/>
                </a:solidFill>
                <a:latin typeface="+mn-lt"/>
                <a:cs typeface="Calibri"/>
              </a:rPr>
              <a:t>Retirement System</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8863" y="-9263"/>
            <a:ext cx="1594368" cy="690147"/>
          </a:xfrm>
          <a:prstGeom prst="rect">
            <a:avLst/>
          </a:prstGeom>
        </p:spPr>
      </p:pic>
    </p:spTree>
    <p:extLst>
      <p:ext uri="{BB962C8B-B14F-4D97-AF65-F5344CB8AC3E}">
        <p14:creationId xmlns:p14="http://schemas.microsoft.com/office/powerpoint/2010/main" val="12551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grpSp>
        <p:nvGrpSpPr>
          <p:cNvPr id="9" name="Group 8"/>
          <p:cNvGrpSpPr/>
          <p:nvPr userDrawn="1"/>
        </p:nvGrpSpPr>
        <p:grpSpPr>
          <a:xfrm>
            <a:off x="0" y="183214"/>
            <a:ext cx="9144000" cy="1497522"/>
            <a:chOff x="0" y="183214"/>
            <a:chExt cx="9144000" cy="1497522"/>
          </a:xfrm>
        </p:grpSpPr>
        <p:sp>
          <p:nvSpPr>
            <p:cNvPr id="10" name="Rectangle 9"/>
            <p:cNvSpPr/>
            <p:nvPr/>
          </p:nvSpPr>
          <p:spPr>
            <a:xfrm>
              <a:off x="0" y="183214"/>
              <a:ext cx="7408094" cy="614502"/>
            </a:xfrm>
            <a:prstGeom prst="rect">
              <a:avLst/>
            </a:prstGeom>
            <a:solidFill>
              <a:srgbClr val="B7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650700"/>
              <a:ext cx="9144000" cy="1030036"/>
            </a:xfrm>
            <a:prstGeom prst="rect">
              <a:avLst/>
            </a:prstGeom>
            <a:solidFill>
              <a:srgbClr val="0F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1454" y="188262"/>
            <a:ext cx="1311199" cy="314687"/>
          </a:xfrm>
          <a:prstGeom prst="rect">
            <a:avLst/>
          </a:prstGeom>
        </p:spPr>
      </p:pic>
      <p:sp>
        <p:nvSpPr>
          <p:cNvPr id="24" name="Content Placeholder 2"/>
          <p:cNvSpPr>
            <a:spLocks noGrp="1"/>
          </p:cNvSpPr>
          <p:nvPr>
            <p:ph idx="11"/>
          </p:nvPr>
        </p:nvSpPr>
        <p:spPr>
          <a:xfrm>
            <a:off x="273539" y="1860014"/>
            <a:ext cx="4288907" cy="4235986"/>
          </a:xfrm>
          <a:prstGeom prst="rect">
            <a:avLst/>
          </a:prstGeom>
          <a:noFill/>
        </p:spPr>
        <p:txBody>
          <a:bodyPr lIns="182880" tIns="228600" rIns="182880" bIns="228600"/>
          <a:lstStyle>
            <a:lvl1pPr marL="365760" indent="-274320">
              <a:lnSpc>
                <a:spcPct val="100000"/>
              </a:lnSpc>
              <a:spcBef>
                <a:spcPts val="0"/>
              </a:spcBef>
              <a:spcAft>
                <a:spcPts val="1200"/>
              </a:spcAft>
              <a:buClr>
                <a:srgbClr val="BE242C"/>
              </a:buClr>
              <a:buSzPct val="140000"/>
              <a:buFont typeface="Arial"/>
              <a:buChar char="•"/>
              <a:defRPr sz="1400" b="0" i="0">
                <a:solidFill>
                  <a:schemeClr val="tx1">
                    <a:lumMod val="75000"/>
                    <a:lumOff val="25000"/>
                  </a:schemeClr>
                </a:solidFill>
                <a:latin typeface="Calibri"/>
                <a:cs typeface="Calibri"/>
              </a:defRPr>
            </a:lvl1pPr>
            <a:lvl2pPr marL="742950" indent="-285750">
              <a:lnSpc>
                <a:spcPct val="100000"/>
              </a:lnSpc>
              <a:spcBef>
                <a:spcPts val="0"/>
              </a:spcBef>
              <a:spcAft>
                <a:spcPts val="600"/>
              </a:spcAft>
              <a:buClr>
                <a:srgbClr val="003A6D"/>
              </a:buClr>
              <a:buSzPct val="120000"/>
              <a:buFont typeface="Arial"/>
              <a:buChar char="•"/>
              <a:defRPr sz="1400" b="0" i="0">
                <a:solidFill>
                  <a:srgbClr val="003A6D"/>
                </a:solidFill>
                <a:latin typeface="Calibri"/>
                <a:cs typeface="Calibri"/>
              </a:defRPr>
            </a:lvl2pPr>
            <a:lvl3pPr marL="1143000" indent="-228600">
              <a:lnSpc>
                <a:spcPct val="100000"/>
              </a:lnSpc>
              <a:spcBef>
                <a:spcPts val="0"/>
              </a:spcBef>
              <a:spcAft>
                <a:spcPts val="600"/>
              </a:spcAft>
              <a:buClr>
                <a:srgbClr val="003A6D"/>
              </a:buClr>
              <a:buSzPct val="120000"/>
              <a:buFont typeface="Arial"/>
              <a:buChar char="•"/>
              <a:defRPr sz="1400" b="0" i="0">
                <a:solidFill>
                  <a:srgbClr val="404040"/>
                </a:solidFill>
                <a:latin typeface="Calibri"/>
                <a:cs typeface="Calibri"/>
              </a:defRPr>
            </a:lvl3pPr>
          </a:lstStyle>
          <a:p>
            <a:pPr lvl="0"/>
            <a:r>
              <a:rPr lang="en-US" dirty="0"/>
              <a:t>Click to edit Master text styles</a:t>
            </a:r>
          </a:p>
          <a:p>
            <a:pPr lvl="1"/>
            <a:r>
              <a:rPr lang="en-US" dirty="0"/>
              <a:t>Second level</a:t>
            </a:r>
          </a:p>
          <a:p>
            <a:pPr lvl="2"/>
            <a:r>
              <a:rPr lang="en-US" dirty="0"/>
              <a:t>Third level</a:t>
            </a:r>
          </a:p>
        </p:txBody>
      </p:sp>
      <p:sp>
        <p:nvSpPr>
          <p:cNvPr id="25" name="Content Placeholder 2"/>
          <p:cNvSpPr>
            <a:spLocks noGrp="1"/>
          </p:cNvSpPr>
          <p:nvPr>
            <p:ph idx="12"/>
          </p:nvPr>
        </p:nvSpPr>
        <p:spPr>
          <a:xfrm>
            <a:off x="4562446" y="1860014"/>
            <a:ext cx="4288907" cy="4235986"/>
          </a:xfrm>
          <a:prstGeom prst="rect">
            <a:avLst/>
          </a:prstGeom>
          <a:noFill/>
        </p:spPr>
        <p:txBody>
          <a:bodyPr lIns="182880" tIns="228600" rIns="182880" bIns="228600"/>
          <a:lstStyle>
            <a:lvl1pPr marL="365760" indent="-274320">
              <a:lnSpc>
                <a:spcPct val="100000"/>
              </a:lnSpc>
              <a:spcBef>
                <a:spcPts val="0"/>
              </a:spcBef>
              <a:spcAft>
                <a:spcPts val="1200"/>
              </a:spcAft>
              <a:buClr>
                <a:srgbClr val="BE242C"/>
              </a:buClr>
              <a:buSzPct val="140000"/>
              <a:buFont typeface="Arial"/>
              <a:buChar char="•"/>
              <a:defRPr sz="1400" b="0" i="0">
                <a:solidFill>
                  <a:schemeClr val="tx1">
                    <a:lumMod val="75000"/>
                    <a:lumOff val="25000"/>
                  </a:schemeClr>
                </a:solidFill>
                <a:latin typeface="Calibri"/>
                <a:cs typeface="Calibri"/>
              </a:defRPr>
            </a:lvl1pPr>
            <a:lvl2pPr marL="742950" indent="-285750">
              <a:lnSpc>
                <a:spcPct val="100000"/>
              </a:lnSpc>
              <a:spcBef>
                <a:spcPts val="0"/>
              </a:spcBef>
              <a:spcAft>
                <a:spcPts val="600"/>
              </a:spcAft>
              <a:buClr>
                <a:srgbClr val="003A6D"/>
              </a:buClr>
              <a:buSzPct val="120000"/>
              <a:buFont typeface="Arial"/>
              <a:buChar char="•"/>
              <a:defRPr sz="1400" b="0" i="0">
                <a:solidFill>
                  <a:srgbClr val="003A6D"/>
                </a:solidFill>
                <a:latin typeface="Calibri"/>
                <a:cs typeface="Calibri"/>
              </a:defRPr>
            </a:lvl2pPr>
            <a:lvl3pPr marL="1143000" indent="-228600">
              <a:lnSpc>
                <a:spcPct val="100000"/>
              </a:lnSpc>
              <a:spcBef>
                <a:spcPts val="0"/>
              </a:spcBef>
              <a:spcAft>
                <a:spcPts val="600"/>
              </a:spcAft>
              <a:buClr>
                <a:srgbClr val="003A6D"/>
              </a:buClr>
              <a:buSzPct val="120000"/>
              <a:buFont typeface="Arial"/>
              <a:buChar char="•"/>
              <a:defRPr sz="1400" b="0" i="0">
                <a:solidFill>
                  <a:srgbClr val="404040"/>
                </a:solidFill>
                <a:latin typeface="Calibri"/>
                <a:cs typeface="Calibri"/>
              </a:defRPr>
            </a:lvl3pPr>
          </a:lstStyle>
          <a:p>
            <a:pPr lvl="0"/>
            <a:r>
              <a:rPr lang="en-US" dirty="0"/>
              <a:t>Click to edit Master text styles</a:t>
            </a:r>
          </a:p>
          <a:p>
            <a:pPr lvl="1"/>
            <a:r>
              <a:rPr lang="en-US" dirty="0"/>
              <a:t>Second level</a:t>
            </a:r>
          </a:p>
          <a:p>
            <a:pPr lvl="2"/>
            <a:r>
              <a:rPr lang="en-US" dirty="0"/>
              <a:t>Third level</a:t>
            </a:r>
          </a:p>
        </p:txBody>
      </p:sp>
      <p:sp>
        <p:nvSpPr>
          <p:cNvPr id="28" name="Text Placeholder 3"/>
          <p:cNvSpPr>
            <a:spLocks noGrp="1"/>
          </p:cNvSpPr>
          <p:nvPr>
            <p:ph type="body" sz="quarter" idx="10"/>
          </p:nvPr>
        </p:nvSpPr>
        <p:spPr>
          <a:xfrm>
            <a:off x="393700" y="862377"/>
            <a:ext cx="8750300" cy="690989"/>
          </a:xfrm>
          <a:prstGeom prst="rect">
            <a:avLst/>
          </a:prstGeom>
        </p:spPr>
        <p:txBody>
          <a:bodyPr vert="horz"/>
          <a:lstStyle>
            <a:lvl1pPr marL="0" indent="0">
              <a:buFontTx/>
              <a:buNone/>
              <a:defRPr sz="2800" b="1" i="0" baseline="0">
                <a:solidFill>
                  <a:schemeClr val="bg1"/>
                </a:solidFill>
                <a:latin typeface="Calibri"/>
              </a:defRPr>
            </a:lvl1pPr>
          </a:lstStyle>
          <a:p>
            <a:pPr lvl="0"/>
            <a:r>
              <a:rPr lang="en-US" dirty="0"/>
              <a:t>Click to edit Master text styles</a:t>
            </a:r>
          </a:p>
        </p:txBody>
      </p:sp>
      <p:sp>
        <p:nvSpPr>
          <p:cNvPr id="13" name="Rectangle 12"/>
          <p:cNvSpPr/>
          <p:nvPr userDrawn="1"/>
        </p:nvSpPr>
        <p:spPr>
          <a:xfrm>
            <a:off x="0" y="6425969"/>
            <a:ext cx="9144000" cy="432031"/>
          </a:xfrm>
          <a:prstGeom prst="rect">
            <a:avLst/>
          </a:prstGeom>
          <a:solidFill>
            <a:srgbClr val="0D0D0D">
              <a:alpha val="7529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latin typeface="Calibri" charset="0"/>
              <a:ea typeface="Calibri" charset="0"/>
              <a:cs typeface="Calibri" charset="0"/>
            </a:endParaRPr>
          </a:p>
        </p:txBody>
      </p:sp>
      <p:sp>
        <p:nvSpPr>
          <p:cNvPr id="14" name="Slide Number Placeholder 5"/>
          <p:cNvSpPr txBox="1">
            <a:spLocks/>
          </p:cNvSpPr>
          <p:nvPr userDrawn="1"/>
        </p:nvSpPr>
        <p:spPr>
          <a:xfrm>
            <a:off x="0" y="6393184"/>
            <a:ext cx="9144001" cy="500615"/>
          </a:xfrm>
          <a:prstGeom prst="rect">
            <a:avLst/>
          </a:prstGeom>
          <a:noFill/>
        </p:spPr>
        <p:txBody>
          <a:bodyPr wrap="none" lIns="0" tIns="0" rIns="27432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a:fld id="{C72DE787-F2DE-6B40-9669-DBC189AF0A41}" type="slidenum">
              <a:rPr lang="en-US" sz="1200" b="0" i="0" smtClean="0">
                <a:solidFill>
                  <a:schemeClr val="bg1"/>
                </a:solidFill>
                <a:latin typeface="Calibri"/>
                <a:cs typeface="Calibri"/>
              </a:rPr>
              <a:pPr lvl="0" algn="r"/>
              <a:t>‹#›</a:t>
            </a:fld>
            <a:r>
              <a:rPr lang="en-US" sz="1200" b="0" i="0" dirty="0">
                <a:solidFill>
                  <a:schemeClr val="bg1"/>
                </a:solidFill>
                <a:latin typeface="Calibri"/>
                <a:cs typeface="Calibri"/>
              </a:rPr>
              <a:t> </a:t>
            </a:r>
            <a:endParaRPr lang="en-US" b="0" i="0" dirty="0">
              <a:solidFill>
                <a:schemeClr val="bg1"/>
              </a:solidFill>
              <a:latin typeface="Calibri"/>
              <a:cs typeface="Calibri"/>
            </a:endParaRPr>
          </a:p>
        </p:txBody>
      </p:sp>
      <p:sp>
        <p:nvSpPr>
          <p:cNvPr id="15" name="TextBox 14"/>
          <p:cNvSpPr txBox="1"/>
          <p:nvPr userDrawn="1"/>
        </p:nvSpPr>
        <p:spPr>
          <a:xfrm>
            <a:off x="0" y="6382785"/>
            <a:ext cx="7984280" cy="500615"/>
          </a:xfrm>
          <a:prstGeom prst="rect">
            <a:avLst/>
          </a:prstGeom>
          <a:noFill/>
        </p:spPr>
        <p:txBody>
          <a:bodyPr wrap="none" lIns="274320" rtlCol="0" anchor="ctr" anchorCtr="0">
            <a:noAutofit/>
          </a:bodyPr>
          <a:lstStyle/>
          <a:p>
            <a:r>
              <a:rPr lang="en-US" sz="1200" b="0" i="1" dirty="0">
                <a:solidFill>
                  <a:schemeClr val="accent4"/>
                </a:solidFill>
                <a:latin typeface="+mn-lt"/>
                <a:cs typeface="Calibri"/>
              </a:rPr>
              <a:t>Introduction to the Blended Retirement System</a:t>
            </a:r>
          </a:p>
        </p:txBody>
      </p:sp>
    </p:spTree>
    <p:extLst>
      <p:ext uri="{BB962C8B-B14F-4D97-AF65-F5344CB8AC3E}">
        <p14:creationId xmlns:p14="http://schemas.microsoft.com/office/powerpoint/2010/main" val="244110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Picture Placeholder 2"/>
          <p:cNvSpPr>
            <a:spLocks noGrp="1"/>
          </p:cNvSpPr>
          <p:nvPr>
            <p:ph type="pic" sz="quarter" idx="25"/>
          </p:nvPr>
        </p:nvSpPr>
        <p:spPr>
          <a:xfrm>
            <a:off x="4964396" y="2221321"/>
            <a:ext cx="3552853" cy="3548627"/>
          </a:xfrm>
          <a:prstGeom prst="rect">
            <a:avLst/>
          </a:prstGeom>
          <a:effectLst>
            <a:outerShdw blurRad="50800" dist="38100" dir="2700000" algn="tl" rotWithShape="0">
              <a:srgbClr val="000000">
                <a:alpha val="43000"/>
              </a:srgbClr>
            </a:outerShdw>
          </a:effectLst>
        </p:spPr>
        <p:txBody>
          <a:bodyPr/>
          <a:lstStyle>
            <a:lvl1pPr marL="0" indent="0">
              <a:buNone/>
              <a:defRPr sz="1800">
                <a:latin typeface="Calibri"/>
                <a:cs typeface="Calibri"/>
              </a:defRPr>
            </a:lvl1pPr>
          </a:lstStyle>
          <a:p>
            <a:endParaRPr lang="en-US" dirty="0"/>
          </a:p>
        </p:txBody>
      </p:sp>
      <p:grpSp>
        <p:nvGrpSpPr>
          <p:cNvPr id="10" name="Group 9"/>
          <p:cNvGrpSpPr/>
          <p:nvPr userDrawn="1"/>
        </p:nvGrpSpPr>
        <p:grpSpPr>
          <a:xfrm>
            <a:off x="0" y="183214"/>
            <a:ext cx="9144000" cy="1497522"/>
            <a:chOff x="0" y="183214"/>
            <a:chExt cx="9144000" cy="1497522"/>
          </a:xfrm>
        </p:grpSpPr>
        <p:sp>
          <p:nvSpPr>
            <p:cNvPr id="11" name="Rectangle 10"/>
            <p:cNvSpPr/>
            <p:nvPr/>
          </p:nvSpPr>
          <p:spPr>
            <a:xfrm>
              <a:off x="0" y="183214"/>
              <a:ext cx="7408094" cy="614502"/>
            </a:xfrm>
            <a:prstGeom prst="rect">
              <a:avLst/>
            </a:prstGeom>
            <a:solidFill>
              <a:srgbClr val="B7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650700"/>
              <a:ext cx="9144000" cy="1030036"/>
            </a:xfrm>
            <a:prstGeom prst="rect">
              <a:avLst/>
            </a:prstGeom>
            <a:solidFill>
              <a:srgbClr val="0F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1454" y="188262"/>
            <a:ext cx="1311199" cy="314687"/>
          </a:xfrm>
          <a:prstGeom prst="rect">
            <a:avLst/>
          </a:prstGeom>
        </p:spPr>
      </p:pic>
      <p:sp>
        <p:nvSpPr>
          <p:cNvPr id="24" name="Content Placeholder 2"/>
          <p:cNvSpPr>
            <a:spLocks noGrp="1"/>
          </p:cNvSpPr>
          <p:nvPr>
            <p:ph idx="11"/>
          </p:nvPr>
        </p:nvSpPr>
        <p:spPr>
          <a:xfrm>
            <a:off x="273539" y="1860014"/>
            <a:ext cx="4288907" cy="4235986"/>
          </a:xfrm>
          <a:prstGeom prst="rect">
            <a:avLst/>
          </a:prstGeom>
          <a:noFill/>
        </p:spPr>
        <p:txBody>
          <a:bodyPr lIns="182880" tIns="228600" rIns="182880" bIns="228600"/>
          <a:lstStyle>
            <a:lvl1pPr marL="365760" indent="-274320">
              <a:lnSpc>
                <a:spcPct val="100000"/>
              </a:lnSpc>
              <a:spcBef>
                <a:spcPts val="0"/>
              </a:spcBef>
              <a:spcAft>
                <a:spcPts val="1200"/>
              </a:spcAft>
              <a:buClr>
                <a:srgbClr val="BE242C"/>
              </a:buClr>
              <a:buSzPct val="140000"/>
              <a:buFont typeface="Arial"/>
              <a:buChar char="•"/>
              <a:defRPr sz="1400" b="0" i="0">
                <a:solidFill>
                  <a:schemeClr val="tx1">
                    <a:lumMod val="75000"/>
                    <a:lumOff val="25000"/>
                  </a:schemeClr>
                </a:solidFill>
                <a:latin typeface="Calibri"/>
                <a:cs typeface="Calibri"/>
              </a:defRPr>
            </a:lvl1pPr>
            <a:lvl2pPr marL="742950" indent="-285750">
              <a:lnSpc>
                <a:spcPct val="100000"/>
              </a:lnSpc>
              <a:spcBef>
                <a:spcPts val="0"/>
              </a:spcBef>
              <a:spcAft>
                <a:spcPts val="600"/>
              </a:spcAft>
              <a:buClr>
                <a:srgbClr val="003A6D"/>
              </a:buClr>
              <a:buSzPct val="120000"/>
              <a:buFont typeface="Arial"/>
              <a:buChar char="•"/>
              <a:defRPr sz="1400" b="0" i="0">
                <a:solidFill>
                  <a:srgbClr val="003A6D"/>
                </a:solidFill>
                <a:latin typeface="Calibri"/>
                <a:cs typeface="Calibri"/>
              </a:defRPr>
            </a:lvl2pPr>
            <a:lvl3pPr marL="1143000" indent="-228600">
              <a:lnSpc>
                <a:spcPct val="100000"/>
              </a:lnSpc>
              <a:spcBef>
                <a:spcPts val="0"/>
              </a:spcBef>
              <a:spcAft>
                <a:spcPts val="600"/>
              </a:spcAft>
              <a:buClr>
                <a:srgbClr val="003A6D"/>
              </a:buClr>
              <a:buSzPct val="120000"/>
              <a:buFont typeface="Arial"/>
              <a:buChar char="•"/>
              <a:defRPr sz="1400" b="0" i="0">
                <a:solidFill>
                  <a:srgbClr val="404040"/>
                </a:solidFill>
                <a:latin typeface="Calibri"/>
                <a:cs typeface="Calibri"/>
              </a:defRPr>
            </a:lvl3pPr>
          </a:lstStyle>
          <a:p>
            <a:pPr lvl="0"/>
            <a:r>
              <a:rPr lang="en-US" dirty="0"/>
              <a:t>Click to edit Master text styles</a:t>
            </a:r>
          </a:p>
          <a:p>
            <a:pPr lvl="1"/>
            <a:r>
              <a:rPr lang="en-US" dirty="0"/>
              <a:t>Second level</a:t>
            </a:r>
          </a:p>
          <a:p>
            <a:pPr lvl="2"/>
            <a:r>
              <a:rPr lang="en-US" dirty="0"/>
              <a:t>Third level</a:t>
            </a:r>
          </a:p>
        </p:txBody>
      </p:sp>
      <p:sp>
        <p:nvSpPr>
          <p:cNvPr id="26" name="Text Placeholder 3"/>
          <p:cNvSpPr>
            <a:spLocks noGrp="1"/>
          </p:cNvSpPr>
          <p:nvPr>
            <p:ph type="body" sz="quarter" idx="10"/>
          </p:nvPr>
        </p:nvSpPr>
        <p:spPr>
          <a:xfrm>
            <a:off x="393700" y="862377"/>
            <a:ext cx="8750300" cy="690989"/>
          </a:xfrm>
          <a:prstGeom prst="rect">
            <a:avLst/>
          </a:prstGeom>
        </p:spPr>
        <p:txBody>
          <a:bodyPr vert="horz"/>
          <a:lstStyle>
            <a:lvl1pPr marL="0" indent="0">
              <a:buFontTx/>
              <a:buNone/>
              <a:defRPr sz="2800" b="1" i="0" baseline="0">
                <a:solidFill>
                  <a:schemeClr val="bg1"/>
                </a:solidFill>
                <a:latin typeface="Calibri"/>
              </a:defRPr>
            </a:lvl1pPr>
          </a:lstStyle>
          <a:p>
            <a:pPr lvl="0"/>
            <a:r>
              <a:rPr lang="en-US" dirty="0"/>
              <a:t>Click to edit Master text styles</a:t>
            </a:r>
          </a:p>
        </p:txBody>
      </p:sp>
      <p:sp>
        <p:nvSpPr>
          <p:cNvPr id="13" name="Rectangle 12"/>
          <p:cNvSpPr/>
          <p:nvPr userDrawn="1"/>
        </p:nvSpPr>
        <p:spPr>
          <a:xfrm>
            <a:off x="0" y="6425969"/>
            <a:ext cx="9144000" cy="432031"/>
          </a:xfrm>
          <a:prstGeom prst="rect">
            <a:avLst/>
          </a:prstGeom>
          <a:solidFill>
            <a:srgbClr val="0D0D0D">
              <a:alpha val="7529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1"/>
              </a:solidFill>
              <a:latin typeface="Calibri" charset="0"/>
              <a:ea typeface="Calibri" charset="0"/>
              <a:cs typeface="Calibri" charset="0"/>
            </a:endParaRPr>
          </a:p>
        </p:txBody>
      </p:sp>
      <p:sp>
        <p:nvSpPr>
          <p:cNvPr id="14" name="Slide Number Placeholder 5"/>
          <p:cNvSpPr txBox="1">
            <a:spLocks/>
          </p:cNvSpPr>
          <p:nvPr userDrawn="1"/>
        </p:nvSpPr>
        <p:spPr>
          <a:xfrm>
            <a:off x="0" y="6393184"/>
            <a:ext cx="9144001" cy="500615"/>
          </a:xfrm>
          <a:prstGeom prst="rect">
            <a:avLst/>
          </a:prstGeom>
          <a:noFill/>
        </p:spPr>
        <p:txBody>
          <a:bodyPr wrap="none" lIns="0" tIns="0" rIns="27432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r"/>
            <a:fld id="{C72DE787-F2DE-6B40-9669-DBC189AF0A41}" type="slidenum">
              <a:rPr lang="en-US" sz="1200" b="0" i="0" smtClean="0">
                <a:solidFill>
                  <a:schemeClr val="bg1"/>
                </a:solidFill>
                <a:latin typeface="Calibri"/>
                <a:cs typeface="Calibri"/>
              </a:rPr>
              <a:pPr lvl="0" algn="r"/>
              <a:t>‹#›</a:t>
            </a:fld>
            <a:r>
              <a:rPr lang="en-US" sz="1200" b="0" i="0" dirty="0">
                <a:solidFill>
                  <a:schemeClr val="bg1"/>
                </a:solidFill>
                <a:latin typeface="Calibri"/>
                <a:cs typeface="Calibri"/>
              </a:rPr>
              <a:t> </a:t>
            </a:r>
            <a:endParaRPr lang="en-US" b="0" i="0" dirty="0">
              <a:solidFill>
                <a:schemeClr val="bg1"/>
              </a:solidFill>
              <a:latin typeface="Calibri"/>
              <a:cs typeface="Calibri"/>
            </a:endParaRPr>
          </a:p>
        </p:txBody>
      </p:sp>
      <p:sp>
        <p:nvSpPr>
          <p:cNvPr id="15" name="TextBox 14"/>
          <p:cNvSpPr txBox="1"/>
          <p:nvPr userDrawn="1"/>
        </p:nvSpPr>
        <p:spPr>
          <a:xfrm>
            <a:off x="0" y="6382785"/>
            <a:ext cx="7984280" cy="500615"/>
          </a:xfrm>
          <a:prstGeom prst="rect">
            <a:avLst/>
          </a:prstGeom>
          <a:noFill/>
        </p:spPr>
        <p:txBody>
          <a:bodyPr wrap="none" lIns="274320" rtlCol="0" anchor="ctr" anchorCtr="0">
            <a:noAutofit/>
          </a:bodyPr>
          <a:lstStyle/>
          <a:p>
            <a:r>
              <a:rPr lang="en-US" sz="1200" b="0" i="1" dirty="0">
                <a:solidFill>
                  <a:schemeClr val="accent4"/>
                </a:solidFill>
                <a:latin typeface="+mn-lt"/>
                <a:cs typeface="Calibri"/>
              </a:rPr>
              <a:t>Introduction to the Blended Retirement System</a:t>
            </a:r>
          </a:p>
        </p:txBody>
      </p:sp>
    </p:spTree>
    <p:extLst>
      <p:ext uri="{BB962C8B-B14F-4D97-AF65-F5344CB8AC3E}">
        <p14:creationId xmlns:p14="http://schemas.microsoft.com/office/powerpoint/2010/main" val="309097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ith Picture">
    <p:spTree>
      <p:nvGrpSpPr>
        <p:cNvPr id="1" name=""/>
        <p:cNvGrpSpPr/>
        <p:nvPr/>
      </p:nvGrpSpPr>
      <p:grpSpPr>
        <a:xfrm>
          <a:off x="0" y="0"/>
          <a:ext cx="0" cy="0"/>
          <a:chOff x="0" y="0"/>
          <a:chExt cx="0" cy="0"/>
        </a:xfrm>
      </p:grpSpPr>
      <p:sp>
        <p:nvSpPr>
          <p:cNvPr id="5" name="Slide Number Placeholder 5"/>
          <p:cNvSpPr txBox="1">
            <a:spLocks/>
          </p:cNvSpPr>
          <p:nvPr userDrawn="1"/>
        </p:nvSpPr>
        <p:spPr>
          <a:xfrm>
            <a:off x="6745600" y="6383365"/>
            <a:ext cx="2438400" cy="480510"/>
          </a:xfrm>
          <a:prstGeom prst="rect">
            <a:avLst/>
          </a:prstGeom>
        </p:spPr>
        <p:txBody>
          <a:bodyPr rIns="18288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C72DE787-F2DE-6B40-9669-DBC189AF0A41}" type="slidenum">
              <a:rPr lang="en-US" sz="1200" b="1" i="0" smtClean="0">
                <a:solidFill>
                  <a:schemeClr val="bg1"/>
                </a:solidFill>
                <a:latin typeface="Calibri"/>
                <a:cs typeface="Calibri"/>
              </a:rPr>
              <a:pPr algn="r"/>
              <a:t>‹#›</a:t>
            </a:fld>
            <a:endParaRPr lang="en-US" b="1" i="0" dirty="0">
              <a:solidFill>
                <a:schemeClr val="bg1"/>
              </a:solidFill>
              <a:latin typeface="Calibri"/>
              <a:cs typeface="Calibri"/>
            </a:endParaRPr>
          </a:p>
        </p:txBody>
      </p:sp>
      <p:sp>
        <p:nvSpPr>
          <p:cNvPr id="17" name="Picture Placeholder 2"/>
          <p:cNvSpPr>
            <a:spLocks noGrp="1"/>
          </p:cNvSpPr>
          <p:nvPr>
            <p:ph type="pic" sz="quarter" idx="25"/>
          </p:nvPr>
        </p:nvSpPr>
        <p:spPr>
          <a:xfrm>
            <a:off x="0" y="1721875"/>
            <a:ext cx="9144000" cy="5161525"/>
          </a:xfrm>
          <a:prstGeom prst="rect">
            <a:avLst/>
          </a:prstGeom>
        </p:spPr>
        <p:txBody>
          <a:bodyPr/>
          <a:lstStyle>
            <a:lvl1pPr marL="0" indent="0">
              <a:buNone/>
              <a:defRPr sz="1800">
                <a:latin typeface="Calibri"/>
                <a:cs typeface="Calibri"/>
              </a:defRPr>
            </a:lvl1pPr>
          </a:lstStyle>
          <a:p>
            <a:endParaRPr lang="en-US" dirty="0"/>
          </a:p>
        </p:txBody>
      </p:sp>
      <p:grpSp>
        <p:nvGrpSpPr>
          <p:cNvPr id="6" name="Group 5"/>
          <p:cNvGrpSpPr/>
          <p:nvPr userDrawn="1"/>
        </p:nvGrpSpPr>
        <p:grpSpPr>
          <a:xfrm>
            <a:off x="0" y="183214"/>
            <a:ext cx="9144000" cy="1497522"/>
            <a:chOff x="0" y="183214"/>
            <a:chExt cx="9144000" cy="1497522"/>
          </a:xfrm>
        </p:grpSpPr>
        <p:sp>
          <p:nvSpPr>
            <p:cNvPr id="8" name="Rectangle 7"/>
            <p:cNvSpPr/>
            <p:nvPr/>
          </p:nvSpPr>
          <p:spPr>
            <a:xfrm>
              <a:off x="0" y="183214"/>
              <a:ext cx="7408094" cy="614502"/>
            </a:xfrm>
            <a:prstGeom prst="rect">
              <a:avLst/>
            </a:prstGeom>
            <a:solidFill>
              <a:srgbClr val="B7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50700"/>
              <a:ext cx="9144000" cy="1030036"/>
            </a:xfrm>
            <a:prstGeom prst="rect">
              <a:avLst/>
            </a:prstGeom>
            <a:solidFill>
              <a:srgbClr val="0F2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71454" y="188262"/>
            <a:ext cx="1311199" cy="314687"/>
          </a:xfrm>
          <a:prstGeom prst="rect">
            <a:avLst/>
          </a:prstGeom>
        </p:spPr>
      </p:pic>
      <p:sp>
        <p:nvSpPr>
          <p:cNvPr id="13" name="Text Placeholder 3"/>
          <p:cNvSpPr>
            <a:spLocks noGrp="1"/>
          </p:cNvSpPr>
          <p:nvPr>
            <p:ph type="body" sz="quarter" idx="10"/>
          </p:nvPr>
        </p:nvSpPr>
        <p:spPr>
          <a:xfrm>
            <a:off x="393700" y="862377"/>
            <a:ext cx="8750300" cy="690989"/>
          </a:xfrm>
          <a:prstGeom prst="rect">
            <a:avLst/>
          </a:prstGeom>
        </p:spPr>
        <p:txBody>
          <a:bodyPr vert="horz"/>
          <a:lstStyle>
            <a:lvl1pPr marL="0" indent="0">
              <a:buFontTx/>
              <a:buNone/>
              <a:defRPr sz="2800" b="1" i="0" baseline="0">
                <a:solidFill>
                  <a:schemeClr val="bg1"/>
                </a:solidFill>
                <a:latin typeface="Calibri"/>
              </a:defRPr>
            </a:lvl1pPr>
          </a:lstStyle>
          <a:p>
            <a:pPr lvl="0"/>
            <a:r>
              <a:rPr lang="en-US" dirty="0"/>
              <a:t>Click to edit Master text styles</a:t>
            </a:r>
          </a:p>
        </p:txBody>
      </p:sp>
    </p:spTree>
    <p:extLst>
      <p:ext uri="{BB962C8B-B14F-4D97-AF65-F5344CB8AC3E}">
        <p14:creationId xmlns:p14="http://schemas.microsoft.com/office/powerpoint/2010/main" val="39811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sp>
        <p:nvSpPr>
          <p:cNvPr id="6" name="Rectangle 5"/>
          <p:cNvSpPr/>
          <p:nvPr userDrawn="1"/>
        </p:nvSpPr>
        <p:spPr>
          <a:xfrm>
            <a:off x="-4" y="0"/>
            <a:ext cx="9144000" cy="6858000"/>
          </a:xfrm>
          <a:prstGeom prst="rect">
            <a:avLst/>
          </a:prstGeom>
          <a:gradFill flip="none" rotWithShape="1">
            <a:gsLst>
              <a:gs pos="0">
                <a:schemeClr val="accent6"/>
              </a:gs>
              <a:gs pos="100000">
                <a:schemeClr val="accent6">
                  <a:lumMod val="75000"/>
                </a:schemeClr>
              </a:gs>
            </a:gsLst>
            <a:path path="circle">
              <a:fillToRect l="50000" t="50000" r="50000" b="50000"/>
            </a:path>
            <a:tileRect/>
          </a:gradFill>
          <a:ln>
            <a:noFill/>
          </a:ln>
          <a:effectLst>
            <a:outerShdw blurRad="190500" dist="38100" dir="126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1"/>
          <p:cNvSpPr>
            <a:spLocks noGrp="1"/>
          </p:cNvSpPr>
          <p:nvPr>
            <p:ph type="ctrTitle"/>
          </p:nvPr>
        </p:nvSpPr>
        <p:spPr>
          <a:xfrm>
            <a:off x="0" y="0"/>
            <a:ext cx="9149000" cy="6858000"/>
          </a:xfrm>
          <a:prstGeom prst="rect">
            <a:avLst/>
          </a:prstGeom>
        </p:spPr>
        <p:txBody>
          <a:bodyPr anchor="ctr" anchorCtr="0"/>
          <a:lstStyle>
            <a:lvl1pPr algn="ctr">
              <a:defRPr sz="4000" b="0" i="0">
                <a:solidFill>
                  <a:schemeClr val="bg1"/>
                </a:solidFill>
                <a:latin typeface="Calibri"/>
                <a:cs typeface="Calibri"/>
              </a:defRPr>
            </a:lvl1pPr>
          </a:lstStyle>
          <a:p>
            <a:endParaRPr lang="en-US" dirty="0"/>
          </a:p>
        </p:txBody>
      </p:sp>
    </p:spTree>
    <p:extLst>
      <p:ext uri="{BB962C8B-B14F-4D97-AF65-F5344CB8AC3E}">
        <p14:creationId xmlns:p14="http://schemas.microsoft.com/office/powerpoint/2010/main" val="30684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Content Placeholder 2"/>
          <p:cNvSpPr>
            <a:spLocks noGrp="1"/>
          </p:cNvSpPr>
          <p:nvPr>
            <p:ph idx="11"/>
          </p:nvPr>
        </p:nvSpPr>
        <p:spPr>
          <a:xfrm>
            <a:off x="425939" y="2012414"/>
            <a:ext cx="4288907" cy="4235986"/>
          </a:xfrm>
          <a:prstGeom prst="rect">
            <a:avLst/>
          </a:prstGeom>
          <a:noFill/>
        </p:spPr>
        <p:txBody>
          <a:bodyPr lIns="182880" tIns="228600" rIns="182880" bIns="228600"/>
          <a:lstStyle>
            <a:lvl1pPr marL="365760" indent="-274320">
              <a:lnSpc>
                <a:spcPct val="100000"/>
              </a:lnSpc>
              <a:spcBef>
                <a:spcPts val="0"/>
              </a:spcBef>
              <a:spcAft>
                <a:spcPts val="1200"/>
              </a:spcAft>
              <a:buClr>
                <a:schemeClr val="accent2"/>
              </a:buClr>
              <a:buSzPct val="140000"/>
              <a:buFont typeface="Arial"/>
              <a:buChar char="•"/>
              <a:defRPr sz="2000" b="0" i="0">
                <a:solidFill>
                  <a:schemeClr val="tx1">
                    <a:lumMod val="75000"/>
                    <a:lumOff val="25000"/>
                  </a:schemeClr>
                </a:solidFill>
                <a:latin typeface="Calibri"/>
                <a:cs typeface="Calibri"/>
              </a:defRPr>
            </a:lvl1pPr>
            <a:lvl2pPr marL="742950" indent="-285750">
              <a:lnSpc>
                <a:spcPct val="100000"/>
              </a:lnSpc>
              <a:spcBef>
                <a:spcPts val="0"/>
              </a:spcBef>
              <a:spcAft>
                <a:spcPts val="600"/>
              </a:spcAft>
              <a:buClr>
                <a:srgbClr val="003A6D"/>
              </a:buClr>
              <a:buSzPct val="120000"/>
              <a:buFont typeface="Arial"/>
              <a:buChar char="•"/>
              <a:defRPr sz="1800" b="0" i="0">
                <a:solidFill>
                  <a:srgbClr val="003A6D"/>
                </a:solidFill>
                <a:latin typeface="Calibri"/>
                <a:cs typeface="Calibri"/>
              </a:defRPr>
            </a:lvl2pPr>
            <a:lvl3pPr marL="1143000" indent="-228600">
              <a:lnSpc>
                <a:spcPct val="100000"/>
              </a:lnSpc>
              <a:spcBef>
                <a:spcPts val="0"/>
              </a:spcBef>
              <a:spcAft>
                <a:spcPts val="600"/>
              </a:spcAft>
              <a:buClr>
                <a:srgbClr val="003A6D"/>
              </a:buClr>
              <a:buSzPct val="120000"/>
              <a:buFont typeface="Arial"/>
              <a:buChar char="•"/>
              <a:defRPr sz="1600" b="0" i="0">
                <a:solidFill>
                  <a:srgbClr val="404040"/>
                </a:solidFill>
                <a:latin typeface="Calibri"/>
                <a:cs typeface="Calibri"/>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4477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220104"/>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50" r:id="rId3"/>
    <p:sldLayoutId id="2147483661" r:id="rId4"/>
    <p:sldLayoutId id="2147483679" r:id="rId5"/>
    <p:sldLayoutId id="2147483667" r:id="rId6"/>
    <p:sldLayoutId id="2147483669" r:id="rId7"/>
    <p:sldLayoutId id="2147483678" r:id="rId8"/>
  </p:sldLayoutIdLst>
  <p:hf hdr="0" ftr="0" dt="0"/>
  <p:txStyles>
    <p:titleStyle>
      <a:lvl1pPr algn="ctr" defTabSz="457200" rtl="0" eaLnBrk="1" latinLnBrk="0" hangingPunct="1">
        <a:spcBef>
          <a:spcPct val="0"/>
        </a:spcBef>
        <a:buNone/>
        <a:defRPr sz="3600" b="1" i="0" kern="1200">
          <a:solidFill>
            <a:srgbClr val="376092"/>
          </a:solidFill>
          <a:latin typeface="Century Schoolbook"/>
          <a:ea typeface="+mj-ea"/>
          <a:cs typeface="Century Schoolbook"/>
        </a:defRPr>
      </a:lvl1pPr>
    </p:titleStyle>
    <p:bodyStyle>
      <a:lvl1pPr marL="342900" indent="-342900" algn="l" defTabSz="457200" rtl="0" eaLnBrk="1" latinLnBrk="0" hangingPunct="1">
        <a:spcBef>
          <a:spcPct val="20000"/>
        </a:spcBef>
        <a:buClr>
          <a:schemeClr val="accent2">
            <a:lumMod val="75000"/>
          </a:schemeClr>
        </a:buClr>
        <a:buFont typeface="Arial"/>
        <a:buChar char="•"/>
        <a:defRPr sz="2800" b="0" i="0" kern="1200">
          <a:solidFill>
            <a:schemeClr val="tx1"/>
          </a:solidFill>
          <a:latin typeface="Franklin Gothic Book"/>
          <a:ea typeface="+mn-ea"/>
          <a:cs typeface="Franklin Gothic Book"/>
        </a:defRPr>
      </a:lvl1pPr>
      <a:lvl2pPr marL="742950" indent="-285750" algn="l" defTabSz="457200" rtl="0" eaLnBrk="1" latinLnBrk="0" hangingPunct="1">
        <a:spcBef>
          <a:spcPct val="20000"/>
        </a:spcBef>
        <a:buFont typeface="Arial"/>
        <a:buChar char="–"/>
        <a:defRPr sz="2400" b="0" i="0" kern="1200">
          <a:solidFill>
            <a:schemeClr val="tx1"/>
          </a:solidFill>
          <a:latin typeface="Franklin Gothic Book"/>
          <a:ea typeface="+mn-ea"/>
          <a:cs typeface="Franklin Gothic Book"/>
        </a:defRPr>
      </a:lvl2pPr>
      <a:lvl3pPr marL="1143000" indent="-228600" algn="l" defTabSz="457200" rtl="0" eaLnBrk="1" latinLnBrk="0" hangingPunct="1">
        <a:spcBef>
          <a:spcPct val="20000"/>
        </a:spcBef>
        <a:buFont typeface="Arial"/>
        <a:buChar char="•"/>
        <a:defRPr sz="2000" b="0" i="0" kern="1200">
          <a:solidFill>
            <a:schemeClr val="tx1"/>
          </a:solidFill>
          <a:latin typeface="Franklin Gothic Book"/>
          <a:ea typeface="+mn-ea"/>
          <a:cs typeface="Franklin Gothic Book"/>
        </a:defRPr>
      </a:lvl3pPr>
      <a:lvl4pPr marL="1600200" indent="-228600" algn="l" defTabSz="457200" rtl="0" eaLnBrk="1" latinLnBrk="0" hangingPunct="1">
        <a:spcBef>
          <a:spcPct val="20000"/>
        </a:spcBef>
        <a:buFont typeface="Arial"/>
        <a:buChar char="–"/>
        <a:defRPr sz="1800" b="0" i="0" kern="1200">
          <a:solidFill>
            <a:schemeClr val="tx1"/>
          </a:solidFill>
          <a:latin typeface="Franklin Gothic Book"/>
          <a:ea typeface="+mn-ea"/>
          <a:cs typeface="Franklin Gothic Book"/>
        </a:defRPr>
      </a:lvl4pPr>
      <a:lvl5pPr marL="2057400" indent="-228600" algn="l" defTabSz="457200" rtl="0" eaLnBrk="1" latinLnBrk="0" hangingPunct="1">
        <a:spcBef>
          <a:spcPct val="20000"/>
        </a:spcBef>
        <a:buFont typeface="Arial"/>
        <a:buChar char="»"/>
        <a:defRPr sz="1800" b="0" i="0" kern="1200">
          <a:solidFill>
            <a:schemeClr val="tx1"/>
          </a:solidFill>
          <a:latin typeface="Franklin Gothic Book"/>
          <a:ea typeface="+mn-ea"/>
          <a:cs typeface="Franklin Gothic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y.af.mi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portal.direct-access.us/" TargetMode="External"/><Relationship Id="rId5" Type="http://schemas.openxmlformats.org/officeDocument/2006/relationships/hyperlink" Target="https://www.bol.navy.mil/ARPR/" TargetMode="External"/><Relationship Id="rId4" Type="http://schemas.openxmlformats.org/officeDocument/2006/relationships/hyperlink" Target="https://mol.tfs.usmc.mil/m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539" y="1537274"/>
            <a:ext cx="8606692" cy="5320726"/>
          </a:xfrm>
        </p:spPr>
        <p:txBody>
          <a:bodyPr/>
          <a:lstStyle/>
          <a:p>
            <a:pPr>
              <a:buSzPct val="98000"/>
            </a:pPr>
            <a:r>
              <a:rPr lang="en-US" sz="1400" b="1" dirty="0"/>
              <a:t>Threshold is 4,320 retirement points as of Dec. 31, 2017:</a:t>
            </a:r>
          </a:p>
          <a:p>
            <a:pPr lvl="1">
              <a:buSzPct val="98000"/>
            </a:pPr>
            <a:r>
              <a:rPr lang="en-US" sz="1400" dirty="0"/>
              <a:t>If you have 4,320 or more retirement points, then you are grandfathered under your current retirement system.</a:t>
            </a:r>
          </a:p>
          <a:p>
            <a:pPr lvl="1">
              <a:buSzPct val="98000"/>
            </a:pPr>
            <a:r>
              <a:rPr lang="en-US" sz="1400" dirty="0"/>
              <a:t>If you have less than 4,320 retirement points, you are grandfathered under your current retirement system but will have the choice of whether or not to opt into Blended Retirement System.</a:t>
            </a:r>
          </a:p>
          <a:p>
            <a:pPr>
              <a:buSzPct val="98000"/>
            </a:pPr>
            <a:r>
              <a:rPr lang="en-US" sz="1400" b="1" dirty="0"/>
              <a:t>To verify retirement point calculations:</a:t>
            </a:r>
          </a:p>
          <a:p>
            <a:pPr lvl="1">
              <a:buSzPct val="98000"/>
            </a:pPr>
            <a:r>
              <a:rPr lang="en-US" sz="1200" b="1" dirty="0"/>
              <a:t>Army National Guard: </a:t>
            </a:r>
            <a:r>
              <a:rPr lang="en-US" sz="1200" dirty="0"/>
              <a:t>S</a:t>
            </a:r>
            <a:r>
              <a:rPr lang="en-US" sz="1200" dirty="0" smtClean="0"/>
              <a:t>oldiers </a:t>
            </a:r>
            <a:r>
              <a:rPr lang="en-US" sz="1200" dirty="0"/>
              <a:t>should review their Retirement Points Account Management, or RPAM, System report, per NGR 680-2. The State RPAM NCO conducts this review annually near the birth month of the member and an updated copy is then posted to the Member IPERMs record.</a:t>
            </a:r>
          </a:p>
          <a:p>
            <a:pPr lvl="1">
              <a:buSzPct val="98000"/>
            </a:pPr>
            <a:r>
              <a:rPr lang="en-US" sz="1200" b="1" dirty="0"/>
              <a:t>Air Force Reserve and Air National Guard: </a:t>
            </a:r>
            <a:r>
              <a:rPr lang="en-US" sz="1200" dirty="0"/>
              <a:t>A</a:t>
            </a:r>
            <a:r>
              <a:rPr lang="en-US" sz="1200" dirty="0" smtClean="0"/>
              <a:t>irmen </a:t>
            </a:r>
            <a:r>
              <a:rPr lang="en-US" sz="1200" dirty="0"/>
              <a:t>should refer to the Air Force </a:t>
            </a:r>
            <a:r>
              <a:rPr lang="en-US" sz="1200" dirty="0" smtClean="0"/>
              <a:t>Portal at </a:t>
            </a:r>
            <a:r>
              <a:rPr lang="en-US" sz="1200" dirty="0" smtClean="0">
                <a:hlinkClick r:id="rId3"/>
              </a:rPr>
              <a:t>https://www.my.af.mil</a:t>
            </a:r>
            <a:r>
              <a:rPr lang="en-US" sz="1200" dirty="0"/>
              <a:t>,</a:t>
            </a:r>
            <a:r>
              <a:rPr lang="en-US" sz="1200" dirty="0" smtClean="0"/>
              <a:t> navigate to the Virtual </a:t>
            </a:r>
            <a:r>
              <a:rPr lang="en-US" sz="1200" dirty="0"/>
              <a:t>Military Personnel Flight (</a:t>
            </a:r>
            <a:r>
              <a:rPr lang="en-US" sz="1200" dirty="0" err="1" smtClean="0"/>
              <a:t>vMPF</a:t>
            </a:r>
            <a:r>
              <a:rPr lang="en-US" sz="1200" dirty="0" smtClean="0"/>
              <a:t>), select ‘Self-Service Actions, select ‘Personal Data’ and click ‘ANG/USAFR Point Credit Summary Inquiry (PCFARS).’</a:t>
            </a:r>
          </a:p>
          <a:p>
            <a:pPr lvl="1">
              <a:buSzPct val="98000"/>
            </a:pPr>
            <a:r>
              <a:rPr lang="en-US" sz="1200" b="1" dirty="0" smtClean="0"/>
              <a:t>Army </a:t>
            </a:r>
            <a:r>
              <a:rPr lang="en-US" sz="1200" b="1" dirty="0"/>
              <a:t>Reserve: </a:t>
            </a:r>
            <a:r>
              <a:rPr lang="en-US" sz="1200" dirty="0"/>
              <a:t>S</a:t>
            </a:r>
            <a:r>
              <a:rPr lang="en-US" sz="1200" dirty="0" smtClean="0"/>
              <a:t>oldiers </a:t>
            </a:r>
            <a:r>
              <a:rPr lang="en-US" sz="1200" dirty="0"/>
              <a:t>should review their Chronicle Retirement Point Statement DA 5016 at www.hrc.army.mil.  Select "My Record” tab to review. Note: CAC card required.  </a:t>
            </a:r>
          </a:p>
          <a:p>
            <a:pPr lvl="1">
              <a:buSzPct val="98000"/>
            </a:pPr>
            <a:r>
              <a:rPr lang="en-US" sz="1200" b="1" dirty="0"/>
              <a:t>Marine Corps Reserve: </a:t>
            </a:r>
            <a:r>
              <a:rPr lang="en-US" sz="1200" dirty="0"/>
              <a:t>Marines should review their Career Retirement Credit Report at </a:t>
            </a:r>
            <a:r>
              <a:rPr lang="en-US" sz="1200" dirty="0">
                <a:hlinkClick r:id="rId4"/>
              </a:rPr>
              <a:t>https://</a:t>
            </a:r>
            <a:r>
              <a:rPr lang="en-US" sz="1200" dirty="0" smtClean="0">
                <a:hlinkClick r:id="rId4"/>
              </a:rPr>
              <a:t>mol.tfs.usmc.mil/mol</a:t>
            </a:r>
            <a:r>
              <a:rPr lang="en-US" sz="1200" dirty="0" smtClean="0"/>
              <a:t> </a:t>
            </a:r>
            <a:endParaRPr lang="en-US" sz="1200" dirty="0"/>
          </a:p>
          <a:p>
            <a:pPr lvl="1">
              <a:buSzPct val="98000"/>
            </a:pPr>
            <a:r>
              <a:rPr lang="en-US" sz="1200" b="1" dirty="0"/>
              <a:t>Navy Reserve: </a:t>
            </a:r>
            <a:r>
              <a:rPr lang="en-US" sz="1200" dirty="0"/>
              <a:t>S</a:t>
            </a:r>
            <a:r>
              <a:rPr lang="en-US" sz="1200" dirty="0" smtClean="0"/>
              <a:t>ailors </a:t>
            </a:r>
            <a:r>
              <a:rPr lang="en-US" sz="1200" dirty="0"/>
              <a:t>should review their </a:t>
            </a:r>
            <a:r>
              <a:rPr lang="en-US" sz="1200" dirty="0" smtClean="0"/>
              <a:t>Annual Retirement Point Record (ARPR) </a:t>
            </a:r>
            <a:r>
              <a:rPr lang="en-US" sz="1200" dirty="0"/>
              <a:t>at </a:t>
            </a:r>
            <a:r>
              <a:rPr lang="en-US" sz="1200" dirty="0">
                <a:hlinkClick r:id="rId5"/>
              </a:rPr>
              <a:t>https://www.bol.navy.mil/ARPR</a:t>
            </a:r>
            <a:r>
              <a:rPr lang="en-US" sz="1200" dirty="0" smtClean="0">
                <a:hlinkClick r:id="rId5"/>
              </a:rPr>
              <a:t>/</a:t>
            </a:r>
            <a:r>
              <a:rPr lang="en-US" sz="1200" dirty="0" smtClean="0"/>
              <a:t> </a:t>
            </a:r>
          </a:p>
          <a:p>
            <a:pPr lvl="1">
              <a:buSzPct val="98000"/>
            </a:pPr>
            <a:r>
              <a:rPr lang="en-US" sz="1200" b="1" dirty="0" smtClean="0"/>
              <a:t>Coast Guard Reserve:</a:t>
            </a:r>
            <a:r>
              <a:rPr lang="en-US" sz="1200" dirty="0" smtClean="0"/>
              <a:t>  Reservists should use Direct Access, </a:t>
            </a:r>
            <a:r>
              <a:rPr lang="en-US" sz="1200" dirty="0" smtClean="0">
                <a:hlinkClick r:id="rId6"/>
              </a:rPr>
              <a:t>https://portal.direct-access.us</a:t>
            </a:r>
            <a:r>
              <a:rPr lang="en-US" sz="1200" dirty="0" smtClean="0"/>
              <a:t>, to determine current retirement points.  Members click on "My Reserve Points Statement" under the "Employee View" menu.</a:t>
            </a:r>
          </a:p>
          <a:p>
            <a:pPr lvl="1">
              <a:buSzPct val="98000"/>
            </a:pPr>
            <a:endParaRPr lang="en-US" sz="1200" dirty="0" smtClean="0"/>
          </a:p>
          <a:p>
            <a:pPr lvl="1">
              <a:buSzPct val="98000"/>
            </a:pPr>
            <a:endParaRPr lang="en-US" sz="1400" dirty="0" smtClean="0"/>
          </a:p>
          <a:p>
            <a:pPr lvl="1">
              <a:buSzPct val="98000"/>
            </a:pPr>
            <a:endParaRPr lang="en-US" sz="1400" dirty="0"/>
          </a:p>
          <a:p>
            <a:endParaRPr lang="en-US" sz="1400" dirty="0"/>
          </a:p>
          <a:p>
            <a:endParaRPr lang="en-US" sz="1400" dirty="0"/>
          </a:p>
          <a:p>
            <a:pPr marL="457200" lvl="1" indent="0">
              <a:buNone/>
            </a:pPr>
            <a:endParaRPr lang="en-US" sz="1200" dirty="0"/>
          </a:p>
          <a:p>
            <a:endParaRPr lang="en-US" sz="1400" dirty="0"/>
          </a:p>
        </p:txBody>
      </p:sp>
      <p:sp>
        <p:nvSpPr>
          <p:cNvPr id="6" name="Text Placeholder 5"/>
          <p:cNvSpPr>
            <a:spLocks noGrp="1"/>
          </p:cNvSpPr>
          <p:nvPr>
            <p:ph type="body" sz="quarter" idx="10"/>
          </p:nvPr>
        </p:nvSpPr>
        <p:spPr>
          <a:prstGeom prst="rect">
            <a:avLst/>
          </a:prstGeom>
        </p:spPr>
        <p:txBody>
          <a:bodyPr/>
          <a:lstStyle/>
          <a:p>
            <a:r>
              <a:rPr lang="en-US" dirty="0">
                <a:cs typeface="Calibri"/>
              </a:rPr>
              <a:t> Verify Retirement </a:t>
            </a:r>
            <a:r>
              <a:rPr lang="en-US" dirty="0" smtClean="0">
                <a:cs typeface="Calibri"/>
              </a:rPr>
              <a:t>Points for National Guard/Reserve </a:t>
            </a:r>
            <a:endParaRPr lang="en-US" dirty="0">
              <a:cs typeface="Calibri"/>
            </a:endParaRPr>
          </a:p>
        </p:txBody>
      </p:sp>
      <p:sp>
        <p:nvSpPr>
          <p:cNvPr id="4" name="TextBox 3"/>
          <p:cNvSpPr txBox="1"/>
          <p:nvPr/>
        </p:nvSpPr>
        <p:spPr>
          <a:xfrm>
            <a:off x="1276350" y="1244600"/>
            <a:ext cx="914400" cy="914400"/>
          </a:xfrm>
          <a:prstGeom prst="rect">
            <a:avLst/>
          </a:prstGeom>
        </p:spPr>
        <p:txBody>
          <a:bodyPr vert="horz" wrap="none" lIns="91440" tIns="45720" rIns="91440" bIns="45720" rtlCol="0" anchor="ctr">
            <a:normAutofit/>
          </a:bodyPr>
          <a:lstStyle/>
          <a:p>
            <a:pPr algn="l"/>
            <a:endParaRPr lang="en-US" sz="2800" dirty="0">
              <a:solidFill>
                <a:schemeClr val="bg1"/>
              </a:solidFill>
              <a:latin typeface="+mj-lt"/>
              <a:cs typeface="Calibri"/>
            </a:endParaRPr>
          </a:p>
        </p:txBody>
      </p:sp>
    </p:spTree>
    <p:extLst>
      <p:ext uri="{BB962C8B-B14F-4D97-AF65-F5344CB8AC3E}">
        <p14:creationId xmlns:p14="http://schemas.microsoft.com/office/powerpoint/2010/main" val="40491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S_Relaunch_PPT template">
  <a:themeElements>
    <a:clrScheme name="Custom 5">
      <a:dk1>
        <a:sysClr val="windowText" lastClr="000000"/>
      </a:dk1>
      <a:lt1>
        <a:sysClr val="window" lastClr="FFFFFF"/>
      </a:lt1>
      <a:dk2>
        <a:srgbClr val="587589"/>
      </a:dk2>
      <a:lt2>
        <a:srgbClr val="FFFFFE"/>
      </a:lt2>
      <a:accent1>
        <a:srgbClr val="28496B"/>
      </a:accent1>
      <a:accent2>
        <a:srgbClr val="9C1420"/>
      </a:accent2>
      <a:accent3>
        <a:srgbClr val="6A7481"/>
      </a:accent3>
      <a:accent4>
        <a:srgbClr val="F4AA2C"/>
      </a:accent4>
      <a:accent5>
        <a:srgbClr val="3F1131"/>
      </a:accent5>
      <a:accent6>
        <a:srgbClr val="1C294E"/>
      </a:accent6>
      <a:hlink>
        <a:srgbClr val="183C5B"/>
      </a:hlink>
      <a:folHlink>
        <a:srgbClr val="2B8E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rmAutofit/>
      </a:bodyPr>
      <a:lstStyle>
        <a:defPPr algn="l">
          <a:defRPr sz="2800" dirty="0" smtClean="0">
            <a:solidFill>
              <a:schemeClr val="bg1"/>
            </a:solidFill>
            <a:latin typeface="+mj-lt"/>
            <a:cs typeface="Calibri"/>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3177</TotalTime>
  <Words>279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Schoolbook</vt:lpstr>
      <vt:lpstr>Franklin Gothic Book</vt:lpstr>
      <vt:lpstr>Lucida Grande</vt:lpstr>
      <vt:lpstr>MOS_Relaunch_PPT template</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OneSource Webinar</dc:title>
  <dc:subject>Military OneSource Webinar</dc:subject>
  <dc:creator>Military OneSource</dc:creator>
  <cp:keywords>Military OneSource</cp:keywords>
  <cp:lastModifiedBy>OdleMR</cp:lastModifiedBy>
  <cp:revision>305</cp:revision>
  <cp:lastPrinted>2017-10-18T13:49:00Z</cp:lastPrinted>
  <dcterms:created xsi:type="dcterms:W3CDTF">2012-06-19T17:02:24Z</dcterms:created>
  <dcterms:modified xsi:type="dcterms:W3CDTF">2017-10-20T15:24:10Z</dcterms:modified>
  <cp:category>Military OneSource Webinar</cp:category>
</cp:coreProperties>
</file>