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63" r:id="rId5"/>
    <p:sldMasterId id="2147483774" r:id="rId6"/>
    <p:sldMasterId id="2147483698" r:id="rId7"/>
    <p:sldMasterId id="2147483769" r:id="rId8"/>
    <p:sldMasterId id="2147483685" r:id="rId9"/>
    <p:sldMasterId id="2147483732" r:id="rId10"/>
    <p:sldMasterId id="2147483687" r:id="rId11"/>
    <p:sldMasterId id="2147483765" r:id="rId12"/>
    <p:sldMasterId id="2147483721" r:id="rId13"/>
    <p:sldMasterId id="2147483768" r:id="rId14"/>
  </p:sldMasterIdLst>
  <p:notesMasterIdLst>
    <p:notesMasterId r:id="rId27"/>
  </p:notesMasterIdLst>
  <p:sldIdLst>
    <p:sldId id="257" r:id="rId15"/>
    <p:sldId id="342" r:id="rId16"/>
    <p:sldId id="343" r:id="rId17"/>
    <p:sldId id="353" r:id="rId18"/>
    <p:sldId id="345" r:id="rId19"/>
    <p:sldId id="346" r:id="rId20"/>
    <p:sldId id="347" r:id="rId21"/>
    <p:sldId id="348" r:id="rId22"/>
    <p:sldId id="354" r:id="rId23"/>
    <p:sldId id="350" r:id="rId24"/>
    <p:sldId id="351" r:id="rId25"/>
    <p:sldId id="352" r:id="rId26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802948-7126-6F1A-2930-09D89C7969AF}" name="Georgoulakis, Steve" initials="SG" userId="S::Steve.Georgoulakis@usaa.com::deb307e2-0cdd-47d4-8b1e-054ab4cef447" providerId="AD"/>
  <p188:author id="{01582B50-A247-3151-5D6E-8ECF0418092D}" name="Sean Wood" initials="" userId="S::sean.wood@utsa.edu::3950d78f-de21-4dd7-8916-bbff02a7f5ea" providerId="AD"/>
  <p188:author id="{5731F55C-EC48-E8EE-A385-318240C60270}" name="Long, Pressy K." initials="PL" userId="S::Pressenna.Long@usaa.com::71cd75fc-96e2-4fc7-b077-7dca947189d3" providerId="AD"/>
  <p188:author id="{7BEC8067-22B8-A118-C89C-40CA74C4A523}" name="Samantha Salazar" initials="SS" userId="S::ssalazar@mvculture.com::1d602b40-9561-46a7-82cd-14c05aaece5d" providerId="AD"/>
  <p188:author id="{09EC8887-FF70-714F-7A9A-AFF85910E5C7}" name="Baker, John C CIV USN CNIC WASHINGTON DC (USA)" initials="JCB" userId="Baker, John C CIV USN CNIC WASHINGTON DC (USA)" providerId="None"/>
  <p188:author id="{C3144EC6-1BE2-36AB-2FB9-8849F9045C79}" name="Casey-Macias, Catherine" initials="CMC" userId="S::Catherine.Casey-Macias@usaa.com::3d950b72-5456-4272-a83a-12fa3133bb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Rohrer" initials="SR" lastIdx="17" clrIdx="0">
    <p:extLst>
      <p:ext uri="{19B8F6BF-5375-455C-9EA6-DF929625EA0E}">
        <p15:presenceInfo xmlns:p15="http://schemas.microsoft.com/office/powerpoint/2012/main" userId="32235709601758ad" providerId="Windows Live"/>
      </p:ext>
    </p:extLst>
  </p:cmAuthor>
  <p:cmAuthor id="2" name="Rohrer, Sarah S CIV" initials="RSSC" lastIdx="2" clrIdx="1">
    <p:extLst>
      <p:ext uri="{19B8F6BF-5375-455C-9EA6-DF929625EA0E}">
        <p15:presenceInfo xmlns:p15="http://schemas.microsoft.com/office/powerpoint/2012/main" userId="S-1-5-21-4290293029-226652851-1696308051-3385421" providerId="AD"/>
      </p:ext>
    </p:extLst>
  </p:cmAuthor>
  <p:cmAuthor id="3" name="Sean M. Wood" initials="SMW" lastIdx="3" clrIdx="2">
    <p:extLst>
      <p:ext uri="{19B8F6BF-5375-455C-9EA6-DF929625EA0E}">
        <p15:presenceInfo xmlns:p15="http://schemas.microsoft.com/office/powerpoint/2012/main" userId="S::swood@bdcs.org::896c9583-28c3-44ae-bbe6-74363fb4390a" providerId="AD"/>
      </p:ext>
    </p:extLst>
  </p:cmAuthor>
  <p:cmAuthor id="4" name="Jackson, Twanfran S (Fran) CIV (USA)" initials="JTS(C(" lastIdx="2" clrIdx="3">
    <p:extLst>
      <p:ext uri="{19B8F6BF-5375-455C-9EA6-DF929625EA0E}">
        <p15:presenceInfo xmlns:p15="http://schemas.microsoft.com/office/powerpoint/2012/main" userId="Jackson, Twanfran S (Fran) CIV (USA)" providerId="None"/>
      </p:ext>
    </p:extLst>
  </p:cmAuthor>
  <p:cmAuthor id="5" name="Casey-Macias, Catherine" initials="CC" lastIdx="3" clrIdx="4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1"/>
    <a:srgbClr val="00416D"/>
    <a:srgbClr val="006092"/>
    <a:srgbClr val="1A61A8"/>
    <a:srgbClr val="707070"/>
    <a:srgbClr val="D0DBEF"/>
    <a:srgbClr val="17406F"/>
    <a:srgbClr val="0F6509"/>
    <a:srgbClr val="AB343D"/>
    <a:srgbClr val="F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1"/>
    <p:restoredTop sz="86541"/>
  </p:normalViewPr>
  <p:slideViewPr>
    <p:cSldViewPr snapToGrid="0" snapToObjects="1">
      <p:cViewPr varScale="1">
        <p:scale>
          <a:sx n="103" d="100"/>
          <a:sy n="103" d="100"/>
        </p:scale>
        <p:origin x="122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B0A-4F52-BC4B-8AF5-80A129584D83}" type="datetimeFigureOut">
              <a:rPr lang="es-MX" smtClean="0"/>
              <a:t>14/07/25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180-5171-5A4D-A1A7-69C2BFD87B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80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55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2344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31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662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6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818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991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315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743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756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DA365C3-0ED0-E347-9B8C-C32751F6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0DFB2F-4B48-7349-AA82-5AC015DC2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7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BBB8B58-2945-0F44-B4A2-696324475D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B42C060-0340-0146-B991-54ECAB7E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1DC9AEE-AD24-9D42-A5DD-EC5D94DEF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18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EF9F-041F-A048-B125-B6FFAB6C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15B10-413A-8F49-A9C7-9577A5F1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648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D4B7-148B-4147-956E-53FA358B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800CA-AFDA-124B-8415-B84653EF3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473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7EC25F37-7F2B-D64F-B6DD-7C372780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8056" cy="33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79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9999-A101-6C7A-81D9-5C0B6C373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CFE1D-1386-2AD6-981B-C8D23E6C1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85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FFEFD-DD84-502C-2553-B66B154B3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7FE81-4EA3-F3C1-C89F-4F81829F7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23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6BCD3-1FCC-9946-8FA5-285CB088B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9300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C6373E45-0932-9145-AA11-FF636FAE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FD1B39-C2FD-ED45-9CBA-5BC7DFEE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891A0-606D-1A46-B229-1F0E1D4C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8106D-6E96-794C-B8D6-86131E19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9300"/>
          </a:xfrm>
          <a:prstGeom prst="rect">
            <a:avLst/>
          </a:prstGeom>
        </p:spPr>
      </p:pic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74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B0279F6-5931-8F43-BCE0-BC98459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F420747-82DC-EB40-A5EC-21D051039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F483516-87E8-1949-A4BB-9DDDF75F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772071B-FA0E-E64E-9249-CCDAAAE2A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4463983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1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CF4AF953-91C1-9048-8818-BE5F20A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C6A921-A9BE-914C-A67D-4F8F074F8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EBF7F4-828B-EE48-B182-70BCB334FC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AC942C1-DD82-EF41-AA8E-3E376789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45E6D96-AC4C-9540-A1AD-DB2DD6A75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20AAB8-8499-464E-AFFB-AB0DFA25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1DAB44-A06E-F045-883E-6EC1E02FF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83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1FE45-899E-BB41-84E1-F9C926A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BAA789-9981-7C48-9F5A-5471F6CCF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98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tiff"/><Relationship Id="rId4" Type="http://schemas.openxmlformats.org/officeDocument/2006/relationships/image" Target="../media/image4.tif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tiff"/><Relationship Id="rId4" Type="http://schemas.openxmlformats.org/officeDocument/2006/relationships/image" Target="../media/image4.tif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tif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tif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military personnel&#10;&#10;Description automatically generated">
            <a:extLst>
              <a:ext uri="{FF2B5EF4-FFF2-40B4-BE49-F238E27FC236}">
                <a16:creationId xmlns:a16="http://schemas.microsoft.com/office/drawing/2014/main" id="{F37EC37F-7C3A-6F98-75BA-06730C25E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FD3804EB-3DAC-5948-A5B9-7DB4FEF1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38" y="378529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E155-B175-A54B-8B1A-B30790CF2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-3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A5ADE0D-0E04-E540-B578-9260D612CDEE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DCD8E1-5E2A-E64C-827B-6A588C14782B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71126-AF84-2B4C-A19C-4C5F54312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17D14-4473-F847-9DDD-F81EDF10DF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D4038371-9CFB-4A48-A3A0-1E00821A2823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D1092D6-CFC0-4D41-B7FA-1C3803A16C5D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83735-5C81-4643-B1DC-E01E8FD0CB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CCE52-63C6-6343-A838-9A72AEDCF6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649CD-41BA-294B-BC0D-BB232EADBF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67" r:id="rId2"/>
    <p:sldLayoutId id="2147483700" r:id="rId3"/>
    <p:sldLayoutId id="214748370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8F28C-760A-E94E-A43E-F0F0C1DC92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1CA350F-B62D-C049-909B-ACEB3B3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E25AF-F88D-AC46-AA14-DC43D25A5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7981D-FA54-0549-ABE4-BA10740C8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BFF38910-56CD-7643-BCAE-518762B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25" y="2766218"/>
            <a:ext cx="5030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DA0D3-416C-5144-AF7C-767C564C4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" y="0"/>
            <a:ext cx="9140829" cy="6858000"/>
          </a:xfrm>
          <a:prstGeom prst="rect">
            <a:avLst/>
          </a:prstGeom>
        </p:spPr>
      </p:pic>
      <p:sp>
        <p:nvSpPr>
          <p:cNvPr id="9" name="Triángulo 7">
            <a:extLst>
              <a:ext uri="{FF2B5EF4-FFF2-40B4-BE49-F238E27FC236}">
                <a16:creationId xmlns:a16="http://schemas.microsoft.com/office/drawing/2014/main" id="{2FEB8ACB-F208-BC4A-A9D2-C0A0C31DBEF8}"/>
              </a:ext>
            </a:extLst>
          </p:cNvPr>
          <p:cNvSpPr/>
          <p:nvPr userDrawn="1"/>
        </p:nvSpPr>
        <p:spPr>
          <a:xfrm rot="5400000">
            <a:off x="-953504" y="2475497"/>
            <a:ext cx="3814011" cy="1907004"/>
          </a:xfrm>
          <a:prstGeom prst="triangle">
            <a:avLst>
              <a:gd name="adj" fmla="val 50187"/>
            </a:avLst>
          </a:prstGeom>
          <a:solidFill>
            <a:srgbClr val="014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3" y="2946662"/>
            <a:ext cx="1009733" cy="964674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ED64FD1-E2DF-374A-9465-A290FE02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512" y="19643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23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CE02CE97-4CF9-7843-85C0-8143762DBF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6287" y="3003710"/>
            <a:ext cx="3930904" cy="1579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Welcome, Introduction and Administration</a:t>
            </a:r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FBF20D03-62DB-804F-BB77-1203C680BEDF}"/>
              </a:ext>
            </a:extLst>
          </p:cNvPr>
          <p:cNvSpPr txBox="1">
            <a:spLocks/>
          </p:cNvSpPr>
          <p:nvPr/>
        </p:nvSpPr>
        <p:spPr>
          <a:xfrm>
            <a:off x="7738099" y="76601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 descr="Cover design component.">
            <a:extLst>
              <a:ext uri="{FF2B5EF4-FFF2-40B4-BE49-F238E27FC236}">
                <a16:creationId xmlns:a16="http://schemas.microsoft.com/office/drawing/2014/main" id="{99839E2F-9FAE-6740-8E93-06B1311A77D2}"/>
              </a:ext>
            </a:extLst>
          </p:cNvPr>
          <p:cNvGrpSpPr/>
          <p:nvPr/>
        </p:nvGrpSpPr>
        <p:grpSpPr>
          <a:xfrm>
            <a:off x="4572000" y="4583476"/>
            <a:ext cx="3819526" cy="131360"/>
            <a:chOff x="6096000" y="4968301"/>
            <a:chExt cx="5092701" cy="175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3B9BCE-9321-044C-9B3B-35E89B22D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4968301"/>
              <a:ext cx="5092701" cy="17514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6B0C210-D626-BE43-ADE0-22F7803EDA75}"/>
                </a:ext>
              </a:extLst>
            </p:cNvPr>
            <p:cNvSpPr/>
            <p:nvPr/>
          </p:nvSpPr>
          <p:spPr>
            <a:xfrm>
              <a:off x="7916449" y="4968301"/>
              <a:ext cx="801666" cy="87573"/>
            </a:xfrm>
            <a:prstGeom prst="rect">
              <a:avLst/>
            </a:prstGeom>
            <a:solidFill>
              <a:srgbClr val="174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DEAFDB3C-888D-86A7-7DA6-0A071D171571}"/>
              </a:ext>
            </a:extLst>
          </p:cNvPr>
          <p:cNvSpPr txBox="1">
            <a:spLocks/>
          </p:cNvSpPr>
          <p:nvPr/>
        </p:nvSpPr>
        <p:spPr>
          <a:xfrm>
            <a:off x="543608" y="6566388"/>
            <a:ext cx="2405075" cy="1940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1000" b="0" i="1" dirty="0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Updated July 2025</a:t>
            </a:r>
            <a:endParaRPr lang="en-US" sz="1000" b="0" dirty="0">
              <a:solidFill>
                <a:srgbClr val="00407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Placeholder 7">
            <a:extLst>
              <a:ext uri="{FF2B5EF4-FFF2-40B4-BE49-F238E27FC236}">
                <a16:creationId xmlns:a16="http://schemas.microsoft.com/office/drawing/2014/main" id="{5D8A1989-9C87-285D-3236-455D50A66D19}"/>
              </a:ext>
            </a:extLst>
          </p:cNvPr>
          <p:cNvSpPr txBox="1">
            <a:spLocks/>
          </p:cNvSpPr>
          <p:nvPr/>
        </p:nvSpPr>
        <p:spPr>
          <a:xfrm>
            <a:off x="4766287" y="4880225"/>
            <a:ext cx="3930904" cy="7500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defRPr/>
            </a:pPr>
            <a:r>
              <a:rPr lang="en-US" sz="3200" b="0" dirty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Edition</a:t>
            </a:r>
          </a:p>
        </p:txBody>
      </p:sp>
    </p:spTree>
    <p:extLst>
      <p:ext uri="{BB962C8B-B14F-4D97-AF65-F5344CB8AC3E}">
        <p14:creationId xmlns:p14="http://schemas.microsoft.com/office/powerpoint/2010/main" val="56532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C75CC501-A76B-F842-A076-073625B83D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2" y="181067"/>
            <a:ext cx="6806728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Facility and Classroom Policies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F65E7-A324-9640-A08A-E34279573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58" y="1783966"/>
            <a:ext cx="26696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Refreshments / Lunch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8DFA5-D493-3E48-9B10-283440132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328" y="1783966"/>
            <a:ext cx="17964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Cleanup Duty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C231F-A903-1045-9546-42745445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885" y="1790012"/>
            <a:ext cx="18541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Cellphone Usage</a:t>
            </a:r>
          </a:p>
        </p:txBody>
      </p:sp>
      <p:pic>
        <p:nvPicPr>
          <p:cNvPr id="15" name="Picture 14" descr="Picture containing a sandwich.">
            <a:extLst>
              <a:ext uri="{FF2B5EF4-FFF2-40B4-BE49-F238E27FC236}">
                <a16:creationId xmlns:a16="http://schemas.microsoft.com/office/drawing/2014/main" id="{15B2FCA2-B5DA-7643-93E6-D00E4B8E3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928" y="2107894"/>
            <a:ext cx="1781422" cy="1781110"/>
          </a:xfrm>
          <a:prstGeom prst="rect">
            <a:avLst/>
          </a:prstGeom>
        </p:spPr>
      </p:pic>
      <p:pic>
        <p:nvPicPr>
          <p:cNvPr id="11" name="Picture 10" descr="Picture containing cleaning supplies.">
            <a:extLst>
              <a:ext uri="{FF2B5EF4-FFF2-40B4-BE49-F238E27FC236}">
                <a16:creationId xmlns:a16="http://schemas.microsoft.com/office/drawing/2014/main" id="{824D943B-934D-9144-BF5E-5E3514A995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410" y="2107894"/>
            <a:ext cx="1771359" cy="1771359"/>
          </a:xfrm>
          <a:prstGeom prst="rect">
            <a:avLst/>
          </a:prstGeom>
        </p:spPr>
      </p:pic>
      <p:pic>
        <p:nvPicPr>
          <p:cNvPr id="4" name="Picture 3" descr="Picture containing a person holding a cellphone.">
            <a:extLst>
              <a:ext uri="{FF2B5EF4-FFF2-40B4-BE49-F238E27FC236}">
                <a16:creationId xmlns:a16="http://schemas.microsoft.com/office/drawing/2014/main" id="{1A5F5178-35C6-AA4E-86B9-C16F2A70C0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911" y="2113164"/>
            <a:ext cx="1766090" cy="1766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AA00B7-CC57-A548-9915-1999C6A43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112" y="4024153"/>
            <a:ext cx="1796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Restrooms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1109C-A538-8240-B4D5-BB37A6230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10" y="4028118"/>
            <a:ext cx="17713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71EBE-DE47-8B46-907A-048D7F5FC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477" y="4024153"/>
            <a:ext cx="17709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</p:txBody>
      </p:sp>
      <p:pic>
        <p:nvPicPr>
          <p:cNvPr id="12" name="Picture 11" descr="Picture containing a restroom sign.">
            <a:extLst>
              <a:ext uri="{FF2B5EF4-FFF2-40B4-BE49-F238E27FC236}">
                <a16:creationId xmlns:a16="http://schemas.microsoft.com/office/drawing/2014/main" id="{209CEB3C-5B29-6447-94F7-8DD7BD60B8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521" y="4366672"/>
            <a:ext cx="1778901" cy="1778901"/>
          </a:xfrm>
          <a:prstGeom prst="rect">
            <a:avLst/>
          </a:prstGeom>
        </p:spPr>
      </p:pic>
      <p:pic>
        <p:nvPicPr>
          <p:cNvPr id="17" name="Picture 16" descr="Picture containing a sign that states, &quot;designated smoking area.&quot;">
            <a:extLst>
              <a:ext uri="{FF2B5EF4-FFF2-40B4-BE49-F238E27FC236}">
                <a16:creationId xmlns:a16="http://schemas.microsoft.com/office/drawing/2014/main" id="{F9D7378E-3976-974C-B2FC-F33DFDDFF3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31" y="4362708"/>
            <a:ext cx="1788406" cy="1788406"/>
          </a:xfrm>
          <a:prstGeom prst="rect">
            <a:avLst/>
          </a:prstGeom>
        </p:spPr>
      </p:pic>
      <p:pic>
        <p:nvPicPr>
          <p:cNvPr id="14" name="Picture 13" descr="Picture containing a parking lot.">
            <a:extLst>
              <a:ext uri="{FF2B5EF4-FFF2-40B4-BE49-F238E27FC236}">
                <a16:creationId xmlns:a16="http://schemas.microsoft.com/office/drawing/2014/main" id="{DB68487B-6DD0-A04C-AFA9-371E22A207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477" y="4372213"/>
            <a:ext cx="1778900" cy="17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9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DE447-1840-2BC9-D4AE-1B74E2BD83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47041" y="165191"/>
            <a:ext cx="6806728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266C80-31FB-B9AF-C05C-F6C71FD8C9CF}"/>
              </a:ext>
            </a:extLst>
          </p:cNvPr>
          <p:cNvSpPr txBox="1">
            <a:spLocks/>
          </p:cNvSpPr>
          <p:nvPr/>
        </p:nvSpPr>
        <p:spPr>
          <a:xfrm>
            <a:off x="2547041" y="1169144"/>
            <a:ext cx="6986838" cy="868645"/>
          </a:xfrm>
          <a:prstGeom prst="rect">
            <a:avLst/>
          </a:prstGeom>
        </p:spPr>
        <p:txBody>
          <a:bodyPr numCol="2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00416D"/>
                </a:solidFill>
              </a:rPr>
              <a:t>Course Paperwork</a:t>
            </a:r>
          </a:p>
          <a:p>
            <a:r>
              <a:rPr lang="en-US" sz="2000" b="0" dirty="0">
                <a:solidFill>
                  <a:srgbClr val="00416D"/>
                </a:solidFill>
              </a:rPr>
              <a:t>Orders</a:t>
            </a:r>
          </a:p>
          <a:p>
            <a:pPr marL="0" indent="0">
              <a:buNone/>
            </a:pPr>
            <a:endParaRPr lang="en-US" sz="2000" b="0" dirty="0">
              <a:solidFill>
                <a:srgbClr val="00416D"/>
              </a:solidFill>
            </a:endParaRPr>
          </a:p>
          <a:p>
            <a:r>
              <a:rPr lang="en-US" sz="2000" b="0" dirty="0">
                <a:solidFill>
                  <a:srgbClr val="00416D"/>
                </a:solidFill>
              </a:rPr>
              <a:t>Contact Information</a:t>
            </a:r>
          </a:p>
          <a:p>
            <a:r>
              <a:rPr lang="en-US" sz="2000" b="0" dirty="0">
                <a:solidFill>
                  <a:srgbClr val="00416D"/>
                </a:solidFill>
              </a:rPr>
              <a:t>Contact Nearest PFM</a:t>
            </a:r>
          </a:p>
        </p:txBody>
      </p:sp>
      <p:pic>
        <p:nvPicPr>
          <p:cNvPr id="4" name="Picture 3" descr="Picture containing a screenshot of the Department of Justice website.">
            <a:extLst>
              <a:ext uri="{FF2B5EF4-FFF2-40B4-BE49-F238E27FC236}">
                <a16:creationId xmlns:a16="http://schemas.microsoft.com/office/drawing/2014/main" id="{869E50A3-5179-644C-B043-37787877E9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041" y="2157221"/>
            <a:ext cx="6282047" cy="432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87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89E1-0166-4542-AB63-214481EDAF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2845" y="3105834"/>
            <a:ext cx="434003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Enjoy the Training!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1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A84FC-9E24-D2DE-063B-AA63A9A51FE7}"/>
              </a:ext>
            </a:extLst>
          </p:cNvPr>
          <p:cNvSpPr txBox="1"/>
          <p:nvPr/>
        </p:nvSpPr>
        <p:spPr>
          <a:xfrm>
            <a:off x="0" y="6295846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407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appearance of U.S. Department of Defense (DoD) or U.S. Department of Homeland Security (DHS) visual information does not imply or constitute DoD or DHS endorsement. </a:t>
            </a:r>
          </a:p>
        </p:txBody>
      </p:sp>
    </p:spTree>
    <p:extLst>
      <p:ext uri="{BB962C8B-B14F-4D97-AF65-F5344CB8AC3E}">
        <p14:creationId xmlns:p14="http://schemas.microsoft.com/office/powerpoint/2010/main" val="174453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3E11280F-67E0-E749-AF7F-4381458C7A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81068"/>
            <a:ext cx="6491817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Course Learning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60745-835F-9145-8A78-4EF155F7C9E7}"/>
              </a:ext>
            </a:extLst>
          </p:cNvPr>
          <p:cNvSpPr txBox="1"/>
          <p:nvPr/>
        </p:nvSpPr>
        <p:spPr>
          <a:xfrm>
            <a:off x="2106272" y="1528518"/>
            <a:ext cx="61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 course completion, learners should be able to: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39EC39-54F9-B049-BAA3-81DA72629707}"/>
              </a:ext>
            </a:extLst>
          </p:cNvPr>
          <p:cNvSpPr txBox="1">
            <a:spLocks/>
          </p:cNvSpPr>
          <p:nvPr/>
        </p:nvSpPr>
        <p:spPr>
          <a:xfrm>
            <a:off x="2106272" y="2133882"/>
            <a:ext cx="6809128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a PFM Program at the </a:t>
            </a:r>
            <a:b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Level</a:t>
            </a:r>
          </a:p>
          <a:p>
            <a:pPr>
              <a:lnSpc>
                <a:spcPct val="100000"/>
              </a:lnSpc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Effective PFM Education </a:t>
            </a:r>
            <a:b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Training</a:t>
            </a:r>
          </a:p>
          <a:p>
            <a:pPr>
              <a:lnSpc>
                <a:spcPct val="100000"/>
              </a:lnSpc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Appropriate Information </a:t>
            </a:r>
            <a:b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Referral</a:t>
            </a:r>
          </a:p>
          <a:p>
            <a:pPr>
              <a:lnSpc>
                <a:spcPct val="100000"/>
              </a:lnSpc>
            </a:pP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Effective One-on-One </a:t>
            </a:r>
            <a:b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Counseling</a:t>
            </a:r>
            <a:endParaRPr lang="en-US" altLang="en-US" sz="2500" strike="sngStrik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500" dirty="0">
              <a:solidFill>
                <a:srgbClr val="0040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26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3C6CD399-67C5-8548-BF54-F7C4482E20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1" y="181067"/>
            <a:ext cx="6491817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 Training Topics</a:t>
            </a:r>
          </a:p>
        </p:txBody>
      </p:sp>
      <p:grpSp>
        <p:nvGrpSpPr>
          <p:cNvPr id="3" name="Group 2" descr="Graphic depicting the Financial Training Topics.">
            <a:extLst>
              <a:ext uri="{FF2B5EF4-FFF2-40B4-BE49-F238E27FC236}">
                <a16:creationId xmlns:a16="http://schemas.microsoft.com/office/drawing/2014/main" id="{D6E18F9A-6A7B-8D59-F90F-F6B371FC5CBE}"/>
              </a:ext>
            </a:extLst>
          </p:cNvPr>
          <p:cNvGrpSpPr/>
          <p:nvPr/>
        </p:nvGrpSpPr>
        <p:grpSpPr>
          <a:xfrm>
            <a:off x="1091316" y="2281573"/>
            <a:ext cx="7671511" cy="3112111"/>
            <a:chOff x="1091316" y="2281573"/>
            <a:chExt cx="7671511" cy="3112111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0060DA30-BAAE-FA71-23A5-3A221CD42438}"/>
                </a:ext>
              </a:extLst>
            </p:cNvPr>
            <p:cNvSpPr/>
            <p:nvPr/>
          </p:nvSpPr>
          <p:spPr>
            <a:xfrm>
              <a:off x="1091316" y="2281573"/>
              <a:ext cx="3297508" cy="2050012"/>
            </a:xfrm>
            <a:prstGeom prst="homePlate">
              <a:avLst>
                <a:gd name="adj" fmla="val 45597"/>
              </a:avLst>
            </a:prstGeom>
            <a:solidFill>
              <a:srgbClr val="00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Dollar Service Member Course (2 Days)</a:t>
              </a:r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id="{CE0AAE05-2D42-9144-BF15-31B38EB0AE80}"/>
                </a:ext>
              </a:extLst>
            </p:cNvPr>
            <p:cNvSpPr/>
            <p:nvPr/>
          </p:nvSpPr>
          <p:spPr>
            <a:xfrm>
              <a:off x="4744636" y="3032925"/>
              <a:ext cx="547306" cy="547306"/>
            </a:xfrm>
            <a:prstGeom prst="plus">
              <a:avLst>
                <a:gd name="adj" fmla="val 33994"/>
              </a:avLst>
            </a:prstGeom>
            <a:solidFill>
              <a:srgbClr val="00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7B5009-C887-9FA7-F80A-C725EC4899EA}"/>
                </a:ext>
              </a:extLst>
            </p:cNvPr>
            <p:cNvGrpSpPr/>
            <p:nvPr/>
          </p:nvGrpSpPr>
          <p:grpSpPr>
            <a:xfrm>
              <a:off x="5250854" y="2281573"/>
              <a:ext cx="3511973" cy="2050012"/>
              <a:chOff x="5632027" y="2204071"/>
              <a:chExt cx="3511973" cy="2050012"/>
            </a:xfrm>
          </p:grpSpPr>
          <p:sp>
            <p:nvSpPr>
              <p:cNvPr id="23" name="Chevron 22">
                <a:extLst>
                  <a:ext uri="{FF2B5EF4-FFF2-40B4-BE49-F238E27FC236}">
                    <a16:creationId xmlns:a16="http://schemas.microsoft.com/office/drawing/2014/main" id="{E8BD6BB6-7A07-1E9C-BC76-5E347F85E25E}"/>
                  </a:ext>
                </a:extLst>
              </p:cNvPr>
              <p:cNvSpPr/>
              <p:nvPr/>
            </p:nvSpPr>
            <p:spPr>
              <a:xfrm>
                <a:off x="7093988" y="2204071"/>
                <a:ext cx="2050012" cy="2050012"/>
              </a:xfrm>
              <a:prstGeom prst="chevron">
                <a:avLst/>
              </a:prstGeom>
              <a:solidFill>
                <a:srgbClr val="00416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hevron 25">
                <a:extLst>
                  <a:ext uri="{FF2B5EF4-FFF2-40B4-BE49-F238E27FC236}">
                    <a16:creationId xmlns:a16="http://schemas.microsoft.com/office/drawing/2014/main" id="{635F0F29-2A28-704D-5B33-0A626268D914}"/>
                  </a:ext>
                </a:extLst>
              </p:cNvPr>
              <p:cNvSpPr/>
              <p:nvPr/>
            </p:nvSpPr>
            <p:spPr>
              <a:xfrm>
                <a:off x="6220077" y="2204071"/>
                <a:ext cx="2050012" cy="2050012"/>
              </a:xfrm>
              <a:prstGeom prst="chevron">
                <a:avLst/>
              </a:prstGeom>
              <a:solidFill>
                <a:srgbClr val="00416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hevron 26">
                <a:extLst>
                  <a:ext uri="{FF2B5EF4-FFF2-40B4-BE49-F238E27FC236}">
                    <a16:creationId xmlns:a16="http://schemas.microsoft.com/office/drawing/2014/main" id="{E0501C55-4E81-5611-5AD2-99C7683EB10E}"/>
                  </a:ext>
                </a:extLst>
              </p:cNvPr>
              <p:cNvSpPr/>
              <p:nvPr/>
            </p:nvSpPr>
            <p:spPr>
              <a:xfrm>
                <a:off x="5632027" y="2204071"/>
                <a:ext cx="2050012" cy="2050012"/>
              </a:xfrm>
              <a:prstGeom prst="chevron">
                <a:avLst/>
              </a:prstGeom>
              <a:solidFill>
                <a:srgbClr val="00416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FB7E5C3-FBC5-7659-9B2F-E4856ECA2840}"/>
                </a:ext>
              </a:extLst>
            </p:cNvPr>
            <p:cNvGrpSpPr/>
            <p:nvPr/>
          </p:nvGrpSpPr>
          <p:grpSpPr>
            <a:xfrm>
              <a:off x="1091316" y="4911271"/>
              <a:ext cx="547307" cy="419987"/>
              <a:chOff x="5786536" y="3426226"/>
              <a:chExt cx="547307" cy="41998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A9B49B6-2B11-F149-A6A2-804118BBFDE7}"/>
                  </a:ext>
                </a:extLst>
              </p:cNvPr>
              <p:cNvSpPr/>
              <p:nvPr/>
            </p:nvSpPr>
            <p:spPr>
              <a:xfrm>
                <a:off x="5786536" y="3426226"/>
                <a:ext cx="547307" cy="184596"/>
              </a:xfrm>
              <a:prstGeom prst="rect">
                <a:avLst/>
              </a:prstGeom>
              <a:solidFill>
                <a:srgbClr val="1A61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760EA5C-CABB-974A-9150-F51FD3150770}"/>
                  </a:ext>
                </a:extLst>
              </p:cNvPr>
              <p:cNvSpPr/>
              <p:nvPr/>
            </p:nvSpPr>
            <p:spPr>
              <a:xfrm>
                <a:off x="5786536" y="3661617"/>
                <a:ext cx="547307" cy="184596"/>
              </a:xfrm>
              <a:prstGeom prst="rect">
                <a:avLst/>
              </a:prstGeom>
              <a:solidFill>
                <a:srgbClr val="1A61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F49805-97E8-7EE0-1B92-D5EA6CF6EA08}"/>
                </a:ext>
              </a:extLst>
            </p:cNvPr>
            <p:cNvSpPr/>
            <p:nvPr/>
          </p:nvSpPr>
          <p:spPr>
            <a:xfrm>
              <a:off x="6351624" y="2891080"/>
              <a:ext cx="19742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CFS Course (3 Days)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440EE8-F58D-E643-A0EF-188797D0FCD9}"/>
                </a:ext>
              </a:extLst>
            </p:cNvPr>
            <p:cNvSpPr/>
            <p:nvPr/>
          </p:nvSpPr>
          <p:spPr>
            <a:xfrm>
              <a:off x="2166425" y="4848846"/>
              <a:ext cx="6596401" cy="5448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60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CFS Training Process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44CB14E-0CB7-E016-CE6B-FAB45D8AF395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85884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A329B0-63EA-C8BA-5FA4-1210B54C5C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Learner-centered Activity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48466-7BD0-7954-C915-B67E0355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1031426"/>
          </a:xfrm>
        </p:spPr>
        <p:txBody>
          <a:bodyPr/>
          <a:lstStyle/>
          <a:p>
            <a:r>
              <a:rPr lang="en-US" dirty="0"/>
              <a:t>Meet Your Classmates</a:t>
            </a:r>
          </a:p>
          <a:p>
            <a:r>
              <a:rPr lang="en-US" dirty="0"/>
              <a:t>Financial Bingo</a:t>
            </a:r>
          </a:p>
        </p:txBody>
      </p:sp>
      <p:pic>
        <p:nvPicPr>
          <p:cNvPr id="8" name="Picture 7" descr="Screenshot of the Meet Your Classmates activity.">
            <a:extLst>
              <a:ext uri="{FF2B5EF4-FFF2-40B4-BE49-F238E27FC236}">
                <a16:creationId xmlns:a16="http://schemas.microsoft.com/office/drawing/2014/main" id="{232A93E1-4C0D-2143-3B55-891CD8666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94433" y="2908514"/>
            <a:ext cx="2701636" cy="3496236"/>
          </a:xfrm>
          <a:prstGeom prst="rect">
            <a:avLst/>
          </a:prstGeom>
          <a:ln>
            <a:solidFill>
              <a:srgbClr val="00416D"/>
            </a:solidFill>
          </a:ln>
        </p:spPr>
      </p:pic>
      <p:pic>
        <p:nvPicPr>
          <p:cNvPr id="5" name="Picture 4" descr="Screenshot of the Financial Bingo Game activity.">
            <a:extLst>
              <a:ext uri="{FF2B5EF4-FFF2-40B4-BE49-F238E27FC236}">
                <a16:creationId xmlns:a16="http://schemas.microsoft.com/office/drawing/2014/main" id="{C51E0DC4-C53D-E0B8-CDB2-A2CB19D1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5768" y="2908515"/>
            <a:ext cx="2701636" cy="3496234"/>
          </a:xfrm>
          <a:prstGeom prst="rect">
            <a:avLst/>
          </a:prstGeom>
          <a:ln>
            <a:solidFill>
              <a:srgbClr val="00416D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B1E7FE-0E2D-847B-52A6-1489D1420B8F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217050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B42E042F-64F2-B346-B2C5-FE08854F6F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2" y="181067"/>
            <a:ext cx="5154574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Student Manual Overview</a:t>
            </a:r>
          </a:p>
        </p:txBody>
      </p:sp>
      <p:grpSp>
        <p:nvGrpSpPr>
          <p:cNvPr id="2" name="Group 1" descr="Graphic depicting the Student Manual Overview.">
            <a:extLst>
              <a:ext uri="{FF2B5EF4-FFF2-40B4-BE49-F238E27FC236}">
                <a16:creationId xmlns:a16="http://schemas.microsoft.com/office/drawing/2014/main" id="{8E3C6B12-148D-E119-D34D-4D3EDEA4B50F}"/>
              </a:ext>
            </a:extLst>
          </p:cNvPr>
          <p:cNvGrpSpPr/>
          <p:nvPr/>
        </p:nvGrpSpPr>
        <p:grpSpPr>
          <a:xfrm>
            <a:off x="351029" y="3075709"/>
            <a:ext cx="8666551" cy="1537855"/>
            <a:chOff x="351029" y="3075709"/>
            <a:chExt cx="8666551" cy="1537855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487AB8B4-DE95-2340-8C11-66552545011C}"/>
                </a:ext>
              </a:extLst>
            </p:cNvPr>
            <p:cNvSpPr/>
            <p:nvPr/>
          </p:nvSpPr>
          <p:spPr>
            <a:xfrm>
              <a:off x="6267118" y="3075709"/>
              <a:ext cx="2750462" cy="1537855"/>
            </a:xfrm>
            <a:prstGeom prst="homePlate">
              <a:avLst>
                <a:gd name="adj" fmla="val 4559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C4958D52-6BB7-564B-AE97-3DF991961D57}"/>
                </a:ext>
              </a:extLst>
            </p:cNvPr>
            <p:cNvSpPr/>
            <p:nvPr/>
          </p:nvSpPr>
          <p:spPr>
            <a:xfrm>
              <a:off x="4199947" y="3075709"/>
              <a:ext cx="2750462" cy="1537855"/>
            </a:xfrm>
            <a:prstGeom prst="homePlate">
              <a:avLst>
                <a:gd name="adj" fmla="val 45597"/>
              </a:avLst>
            </a:prstGeom>
            <a:solidFill>
              <a:srgbClr val="D0DB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97E2CB5C-398E-8147-B7B9-B938560B4984}"/>
                </a:ext>
              </a:extLst>
            </p:cNvPr>
            <p:cNvSpPr/>
            <p:nvPr/>
          </p:nvSpPr>
          <p:spPr>
            <a:xfrm>
              <a:off x="2141425" y="3075709"/>
              <a:ext cx="2750462" cy="1537855"/>
            </a:xfrm>
            <a:prstGeom prst="homePlate">
              <a:avLst>
                <a:gd name="adj" fmla="val 45597"/>
              </a:avLst>
            </a:prstGeom>
            <a:solidFill>
              <a:srgbClr val="00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1EC725E5-C49B-1F48-9C22-51F9A22F5432}"/>
                </a:ext>
              </a:extLst>
            </p:cNvPr>
            <p:cNvSpPr/>
            <p:nvPr/>
          </p:nvSpPr>
          <p:spPr>
            <a:xfrm>
              <a:off x="351029" y="3075709"/>
              <a:ext cx="2473688" cy="1537855"/>
            </a:xfrm>
            <a:prstGeom prst="homePlate">
              <a:avLst>
                <a:gd name="adj" fmla="val 45597"/>
              </a:avLst>
            </a:prstGeom>
            <a:solidFill>
              <a:srgbClr val="174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8E547C-3E9A-5846-92B3-57BE3C0FFDD1}"/>
                </a:ext>
              </a:extLst>
            </p:cNvPr>
            <p:cNvSpPr/>
            <p:nvPr/>
          </p:nvSpPr>
          <p:spPr>
            <a:xfrm>
              <a:off x="351029" y="3484257"/>
              <a:ext cx="19742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CFS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Chapters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7A5138-15C1-4D43-BCA4-583067228F31}"/>
                </a:ext>
              </a:extLst>
            </p:cNvPr>
            <p:cNvSpPr/>
            <p:nvPr/>
          </p:nvSpPr>
          <p:spPr>
            <a:xfrm>
              <a:off x="2646364" y="3484257"/>
              <a:ext cx="19742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Chapter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74B63-6729-F14D-B56C-A00DDE6FB66E}"/>
                </a:ext>
              </a:extLst>
            </p:cNvPr>
            <p:cNvSpPr/>
            <p:nvPr/>
          </p:nvSpPr>
          <p:spPr>
            <a:xfrm>
              <a:off x="4695233" y="3484257"/>
              <a:ext cx="19742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Terms and</a:t>
              </a:r>
            </a:p>
            <a:p>
              <a:pPr algn="ctr"/>
              <a:r>
                <a:rPr lang="en-US" sz="20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Acronyms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688B45-AD10-E946-8F2A-B382C4B5E707}"/>
                </a:ext>
              </a:extLst>
            </p:cNvPr>
            <p:cNvSpPr/>
            <p:nvPr/>
          </p:nvSpPr>
          <p:spPr>
            <a:xfrm>
              <a:off x="6818723" y="3484257"/>
              <a:ext cx="19742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Common CFS Task Areas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743DD2A-1B94-9449-9A80-CDCDEBC40FFD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119706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F47571E1-37E2-E94E-BB91-00B8748BA0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2" y="181067"/>
            <a:ext cx="5154574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Common CFS Task Areas</a:t>
            </a:r>
          </a:p>
        </p:txBody>
      </p:sp>
      <p:grpSp>
        <p:nvGrpSpPr>
          <p:cNvPr id="2" name="Group 1" descr="Graphic depicting common CFS task areas.">
            <a:extLst>
              <a:ext uri="{FF2B5EF4-FFF2-40B4-BE49-F238E27FC236}">
                <a16:creationId xmlns:a16="http://schemas.microsoft.com/office/drawing/2014/main" id="{E7B9CA10-2B3A-CF27-417D-8121EB893A23}"/>
              </a:ext>
            </a:extLst>
          </p:cNvPr>
          <p:cNvGrpSpPr/>
          <p:nvPr/>
        </p:nvGrpSpPr>
        <p:grpSpPr>
          <a:xfrm>
            <a:off x="2445901" y="1644703"/>
            <a:ext cx="4890080" cy="4847309"/>
            <a:chOff x="2445901" y="1644703"/>
            <a:chExt cx="4890080" cy="48473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729A88-B6F9-6248-9E66-435B38DE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5901" y="1644703"/>
              <a:ext cx="4890080" cy="4847309"/>
            </a:xfrm>
            <a:prstGeom prst="rect">
              <a:avLst/>
            </a:prstGeom>
          </p:spPr>
        </p:pic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08269B0C-6F38-264E-B5BB-414C756760F5}"/>
                </a:ext>
              </a:extLst>
            </p:cNvPr>
            <p:cNvSpPr txBox="1">
              <a:spLocks/>
            </p:cNvSpPr>
            <p:nvPr/>
          </p:nvSpPr>
          <p:spPr>
            <a:xfrm>
              <a:off x="4777991" y="2489513"/>
              <a:ext cx="2506033" cy="1392931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500" dirty="0"/>
                <a:t>Information</a:t>
              </a:r>
            </a:p>
            <a:p>
              <a:pPr algn="ctr"/>
              <a:r>
                <a:rPr lang="en-US" sz="2500" dirty="0"/>
                <a:t>and </a:t>
              </a:r>
            </a:p>
            <a:p>
              <a:pPr algn="ctr"/>
              <a:r>
                <a:rPr lang="en-US" sz="2500" dirty="0"/>
                <a:t>Referral</a:t>
              </a:r>
            </a:p>
          </p:txBody>
        </p:sp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F05D89A8-E367-7E4B-B2F9-71609540CD82}"/>
                </a:ext>
              </a:extLst>
            </p:cNvPr>
            <p:cNvSpPr txBox="1">
              <a:spLocks/>
            </p:cNvSpPr>
            <p:nvPr/>
          </p:nvSpPr>
          <p:spPr>
            <a:xfrm>
              <a:off x="2522918" y="2489513"/>
              <a:ext cx="2506033" cy="1392931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500" dirty="0">
                  <a:solidFill>
                    <a:schemeClr val="bg1"/>
                  </a:solidFill>
                </a:rPr>
                <a:t>Education</a:t>
              </a:r>
            </a:p>
            <a:p>
              <a:pPr algn="ctr"/>
              <a:r>
                <a:rPr lang="en-US" sz="2500" dirty="0">
                  <a:solidFill>
                    <a:schemeClr val="bg1"/>
                  </a:solidFill>
                </a:rPr>
                <a:t>and </a:t>
              </a:r>
            </a:p>
            <a:p>
              <a:pPr algn="ctr"/>
              <a:r>
                <a:rPr lang="en-US" sz="2500" dirty="0">
                  <a:solidFill>
                    <a:schemeClr val="bg1"/>
                  </a:solidFill>
                </a:rPr>
                <a:t>Training</a:t>
              </a:r>
            </a:p>
          </p:txBody>
        </p:sp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E0D89653-C264-8C44-8CDB-3553E0E78B3A}"/>
                </a:ext>
              </a:extLst>
            </p:cNvPr>
            <p:cNvSpPr txBox="1">
              <a:spLocks/>
            </p:cNvSpPr>
            <p:nvPr/>
          </p:nvSpPr>
          <p:spPr>
            <a:xfrm>
              <a:off x="4235399" y="3721185"/>
              <a:ext cx="1279909" cy="578134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500" dirty="0"/>
                <a:t>TASK</a:t>
              </a:r>
            </a:p>
          </p:txBody>
        </p:sp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97E0739C-FB5E-D94D-B1B1-7E27A33360EC}"/>
                </a:ext>
              </a:extLst>
            </p:cNvPr>
            <p:cNvSpPr txBox="1">
              <a:spLocks/>
            </p:cNvSpPr>
            <p:nvPr/>
          </p:nvSpPr>
          <p:spPr>
            <a:xfrm>
              <a:off x="3632728" y="4299319"/>
              <a:ext cx="2506033" cy="1392931"/>
            </a:xfrm>
            <a:prstGeom prst="rect">
              <a:avLst/>
            </a:prstGeom>
          </p:spPr>
          <p:txBody>
            <a:bodyPr anchor="b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700" b="1" i="0" kern="1200">
                  <a:solidFill>
                    <a:srgbClr val="00416D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500" dirty="0">
                  <a:solidFill>
                    <a:schemeClr val="bg1"/>
                  </a:solidFill>
                </a:rPr>
                <a:t>Counseling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34B3DDC-DA7C-4346-B5C8-1780382E7D44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1-6</a:t>
            </a:r>
          </a:p>
        </p:txBody>
      </p:sp>
    </p:spTree>
    <p:extLst>
      <p:ext uri="{BB962C8B-B14F-4D97-AF65-F5344CB8AC3E}">
        <p14:creationId xmlns:p14="http://schemas.microsoft.com/office/powerpoint/2010/main" val="360868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">
            <a:extLst>
              <a:ext uri="{FF2B5EF4-FFF2-40B4-BE49-F238E27FC236}">
                <a16:creationId xmlns:a16="http://schemas.microsoft.com/office/drawing/2014/main" id="{EE69E12B-7B92-3B43-B86E-222431C713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2" y="181067"/>
            <a:ext cx="5154574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Other Course Materials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CE05B-7168-D749-9603-C7F04BA93F7D}"/>
              </a:ext>
            </a:extLst>
          </p:cNvPr>
          <p:cNvSpPr/>
          <p:nvPr/>
        </p:nvSpPr>
        <p:spPr>
          <a:xfrm>
            <a:off x="1655952" y="1546587"/>
            <a:ext cx="2239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Learning Resource Library &amp; Service Specific CFS Portal</a:t>
            </a:r>
          </a:p>
        </p:txBody>
      </p:sp>
      <p:pic>
        <p:nvPicPr>
          <p:cNvPr id="11" name="Picture 10" descr="Image containing website url.">
            <a:extLst>
              <a:ext uri="{FF2B5EF4-FFF2-40B4-BE49-F238E27FC236}">
                <a16:creationId xmlns:a16="http://schemas.microsoft.com/office/drawing/2014/main" id="{50BF69A7-2068-5340-B9CC-640FF413D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778" y="2363442"/>
            <a:ext cx="1717561" cy="17175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9D99B4-E8EA-0848-8636-EB0B900A533F}"/>
              </a:ext>
            </a:extLst>
          </p:cNvPr>
          <p:cNvSpPr/>
          <p:nvPr/>
        </p:nvSpPr>
        <p:spPr>
          <a:xfrm>
            <a:off x="3902528" y="1777529"/>
            <a:ext cx="174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Learner-centered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pic>
        <p:nvPicPr>
          <p:cNvPr id="6" name="Picture 5" descr="Picture containing service members writing.">
            <a:extLst>
              <a:ext uri="{FF2B5EF4-FFF2-40B4-BE49-F238E27FC236}">
                <a16:creationId xmlns:a16="http://schemas.microsoft.com/office/drawing/2014/main" id="{DFB2796A-FDBB-C44B-9A27-1362A35F7D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919" y="2363442"/>
            <a:ext cx="1717561" cy="17175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46220C2-9EF8-734A-9B9E-F2A99F2A9C9F}"/>
              </a:ext>
            </a:extLst>
          </p:cNvPr>
          <p:cNvSpPr/>
          <p:nvPr/>
        </p:nvSpPr>
        <p:spPr>
          <a:xfrm>
            <a:off x="5823899" y="1978563"/>
            <a:ext cx="19638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Dot-com Disclaimer</a:t>
            </a:r>
          </a:p>
        </p:txBody>
      </p:sp>
      <p:pic>
        <p:nvPicPr>
          <p:cNvPr id="13" name="Picture 12" descr="A picture containing a laptop.">
            <a:extLst>
              <a:ext uri="{FF2B5EF4-FFF2-40B4-BE49-F238E27FC236}">
                <a16:creationId xmlns:a16="http://schemas.microsoft.com/office/drawing/2014/main" id="{17920FAE-1BFE-A04E-BB0C-56F82BAC3C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060" y="2363442"/>
            <a:ext cx="1717561" cy="171756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530D50-3312-7E4A-A6F6-49355DB4B71E}"/>
              </a:ext>
            </a:extLst>
          </p:cNvPr>
          <p:cNvSpPr/>
          <p:nvPr/>
        </p:nvSpPr>
        <p:spPr>
          <a:xfrm>
            <a:off x="1848060" y="4340670"/>
            <a:ext cx="1854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Evaluations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0ED9FC-70C4-7A4C-ACF4-8C77EA8EF895}"/>
              </a:ext>
            </a:extLst>
          </p:cNvPr>
          <p:cNvSpPr/>
          <p:nvPr/>
        </p:nvSpPr>
        <p:spPr>
          <a:xfrm>
            <a:off x="3868645" y="4340669"/>
            <a:ext cx="1795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Homework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A1144B-A085-2C47-ACFC-DF46869454C8}"/>
              </a:ext>
            </a:extLst>
          </p:cNvPr>
          <p:cNvSpPr/>
          <p:nvPr/>
        </p:nvSpPr>
        <p:spPr>
          <a:xfrm>
            <a:off x="5945790" y="4340669"/>
            <a:ext cx="1718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Pretest/Post-test</a:t>
            </a:r>
          </a:p>
        </p:txBody>
      </p:sp>
      <p:pic>
        <p:nvPicPr>
          <p:cNvPr id="8" name="Picture 7" descr="Picture containing evaluation.">
            <a:extLst>
              <a:ext uri="{FF2B5EF4-FFF2-40B4-BE49-F238E27FC236}">
                <a16:creationId xmlns:a16="http://schemas.microsoft.com/office/drawing/2014/main" id="{2FAE7BDD-02E2-8C4F-8C27-5FF7A34FB5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777" y="4735585"/>
            <a:ext cx="1717562" cy="1717561"/>
          </a:xfrm>
          <a:prstGeom prst="rect">
            <a:avLst/>
          </a:prstGeom>
        </p:spPr>
      </p:pic>
      <p:pic>
        <p:nvPicPr>
          <p:cNvPr id="7" name="Picture 6" descr="Picture containing person doing homework.">
            <a:extLst>
              <a:ext uri="{FF2B5EF4-FFF2-40B4-BE49-F238E27FC236}">
                <a16:creationId xmlns:a16="http://schemas.microsoft.com/office/drawing/2014/main" id="{72FB8FD7-0A59-384B-BA43-A9E0D87F04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917223" y="4693508"/>
            <a:ext cx="1795530" cy="1759638"/>
          </a:xfrm>
          <a:prstGeom prst="rect">
            <a:avLst/>
          </a:prstGeom>
        </p:spPr>
      </p:pic>
      <p:pic>
        <p:nvPicPr>
          <p:cNvPr id="5" name="Picture 4" descr="Picture containing person taking a test.">
            <a:extLst>
              <a:ext uri="{FF2B5EF4-FFF2-40B4-BE49-F238E27FC236}">
                <a16:creationId xmlns:a16="http://schemas.microsoft.com/office/drawing/2014/main" id="{74ACBED2-FC18-8F44-ACF2-CA10583310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058" y="4717799"/>
            <a:ext cx="1717562" cy="173534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E42A4FF-42C0-3840-9D51-456B2782D65E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1-7</a:t>
            </a:r>
          </a:p>
        </p:txBody>
      </p:sp>
    </p:spTree>
    <p:extLst>
      <p:ext uri="{BB962C8B-B14F-4D97-AF65-F5344CB8AC3E}">
        <p14:creationId xmlns:p14="http://schemas.microsoft.com/office/powerpoint/2010/main" val="10098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F3FE97BC-D747-5043-A92F-C759C0C20A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37272" y="181067"/>
            <a:ext cx="6806728" cy="8686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normalizeH="0" baseline="0" noProof="0" dirty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Course Expectations for Learners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92437-DB8E-9D40-8FF0-9144DCF8DEA4}"/>
              </a:ext>
            </a:extLst>
          </p:cNvPr>
          <p:cNvSpPr txBox="1"/>
          <p:nvPr/>
        </p:nvSpPr>
        <p:spPr bwMode="auto">
          <a:xfrm>
            <a:off x="345989" y="2499105"/>
            <a:ext cx="287912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FC9D4A-80CD-4445-B9BC-4B34A62D3035}"/>
              </a:ext>
            </a:extLst>
          </p:cNvPr>
          <p:cNvSpPr txBox="1"/>
          <p:nvPr/>
        </p:nvSpPr>
        <p:spPr bwMode="auto">
          <a:xfrm>
            <a:off x="3407700" y="2499105"/>
            <a:ext cx="2340266" cy="4110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6B172-7368-4A46-851D-F3A41EA58C56}"/>
              </a:ext>
            </a:extLst>
          </p:cNvPr>
          <p:cNvSpPr txBox="1"/>
          <p:nvPr/>
        </p:nvSpPr>
        <p:spPr bwMode="auto">
          <a:xfrm>
            <a:off x="6212329" y="2499105"/>
            <a:ext cx="233715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Confidentiality</a:t>
            </a:r>
          </a:p>
        </p:txBody>
      </p:sp>
      <p:pic>
        <p:nvPicPr>
          <p:cNvPr id="3" name="Picture 2" descr="A service member writing in a notebook.">
            <a:extLst>
              <a:ext uri="{FF2B5EF4-FFF2-40B4-BE49-F238E27FC236}">
                <a16:creationId xmlns:a16="http://schemas.microsoft.com/office/drawing/2014/main" id="{54A1C9B4-8F77-34CA-9B96-4B81629A5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442" b="19827"/>
          <a:stretch/>
        </p:blipFill>
        <p:spPr>
          <a:xfrm>
            <a:off x="616974" y="2910200"/>
            <a:ext cx="2337153" cy="2340267"/>
          </a:xfrm>
          <a:prstGeom prst="rect">
            <a:avLst/>
          </a:prstGeom>
        </p:spPr>
      </p:pic>
      <p:pic>
        <p:nvPicPr>
          <p:cNvPr id="10" name="Picture 9" descr="A group of service members raise their hands.">
            <a:extLst>
              <a:ext uri="{FF2B5EF4-FFF2-40B4-BE49-F238E27FC236}">
                <a16:creationId xmlns:a16="http://schemas.microsoft.com/office/drawing/2014/main" id="{26885F0F-14B3-E6E6-674C-1A9AF9D0E2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294" t="17480" r="9377" b="37313"/>
          <a:stretch/>
        </p:blipFill>
        <p:spPr>
          <a:xfrm>
            <a:off x="3418490" y="2910200"/>
            <a:ext cx="2357201" cy="2340268"/>
          </a:xfrm>
          <a:prstGeom prst="rect">
            <a:avLst/>
          </a:prstGeom>
        </p:spPr>
      </p:pic>
      <p:pic>
        <p:nvPicPr>
          <p:cNvPr id="9" name="Picture 8" descr="Picture containing service member looking through a filing cabinet.">
            <a:extLst>
              <a:ext uri="{FF2B5EF4-FFF2-40B4-BE49-F238E27FC236}">
                <a16:creationId xmlns:a16="http://schemas.microsoft.com/office/drawing/2014/main" id="{5B3CF880-C727-3544-8B7D-2A3FA1FACB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29" y="2893268"/>
            <a:ext cx="2337153" cy="23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7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 depicting a course agenda.">
            <a:extLst>
              <a:ext uri="{FF2B5EF4-FFF2-40B4-BE49-F238E27FC236}">
                <a16:creationId xmlns:a16="http://schemas.microsoft.com/office/drawing/2014/main" id="{45AD0B0C-2F72-206A-1D5F-3F45A3F61F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1606">
            <a:off x="2510225" y="1568660"/>
            <a:ext cx="6210624" cy="43609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9F0DBE-5AE1-1EE1-79FE-D4355B1B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28724">
            <a:off x="2903345" y="3080506"/>
            <a:ext cx="2342672" cy="15593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6" name="Picture 5" descr="Graphic depicting a pencil.">
            <a:extLst>
              <a:ext uri="{FF2B5EF4-FFF2-40B4-BE49-F238E27FC236}">
                <a16:creationId xmlns:a16="http://schemas.microsoft.com/office/drawing/2014/main" id="{E0DEFD07-02B6-01C9-CC04-F136D697A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47568" flipV="1">
            <a:off x="1029891" y="3223626"/>
            <a:ext cx="3631279" cy="152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56F4A-D085-0872-2D22-706F9F73D53B}"/>
              </a:ext>
            </a:extLst>
          </p:cNvPr>
          <p:cNvSpPr txBox="1"/>
          <p:nvPr/>
        </p:nvSpPr>
        <p:spPr>
          <a:xfrm rot="21311843">
            <a:off x="6007756" y="2136253"/>
            <a:ext cx="2343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CFS</a:t>
            </a:r>
          </a:p>
          <a:p>
            <a:r>
              <a:rPr lang="en-US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Core CFS Functions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</a:t>
            </a:r>
          </a:p>
          <a:p>
            <a:r>
              <a:rPr lang="en-US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&amp; Resources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</a:t>
            </a:r>
          </a:p>
          <a:p>
            <a:r>
              <a:rPr lang="en-US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Development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B5114E-5A4F-18B5-AE43-6A2440B74A32}"/>
              </a:ext>
            </a:extLst>
          </p:cNvPr>
          <p:cNvSpPr/>
          <p:nvPr/>
        </p:nvSpPr>
        <p:spPr>
          <a:xfrm>
            <a:off x="8128000" y="5872619"/>
            <a:ext cx="839355" cy="848857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1-9</a:t>
            </a:r>
          </a:p>
        </p:txBody>
      </p:sp>
    </p:spTree>
    <p:extLst>
      <p:ext uri="{BB962C8B-B14F-4D97-AF65-F5344CB8AC3E}">
        <p14:creationId xmlns:p14="http://schemas.microsoft.com/office/powerpoint/2010/main" val="3443382166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s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C0255FB0-EE3A-B54F-AE76-11349CA13AEC}"/>
    </a:ext>
  </a:extLst>
</a:theme>
</file>

<file path=ppt/theme/theme10.xml><?xml version="1.0" encoding="utf-8"?>
<a:theme xmlns:a="http://schemas.openxmlformats.org/drawingml/2006/main" name="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1.xml><?xml version="1.0" encoding="utf-8"?>
<a:theme xmlns:a="http://schemas.openxmlformats.org/drawingml/2006/main" name="1_Content Slides with blue / grey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3.xml><?xml version="1.0" encoding="utf-8"?>
<a:theme xmlns:a="http://schemas.openxmlformats.org/drawingml/2006/main" name="2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4.xml><?xml version="1.0" encoding="utf-8"?>
<a:theme xmlns:a="http://schemas.openxmlformats.org/drawingml/2006/main" name="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5.xml><?xml version="1.0" encoding="utf-8"?>
<a:theme xmlns:a="http://schemas.openxmlformats.org/drawingml/2006/main" name="1_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6.xml><?xml version="1.0" encoding="utf-8"?>
<a:theme xmlns:a="http://schemas.openxmlformats.org/drawingml/2006/main" name="Title Slides w/ no art blue / grey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7.xml><?xml version="1.0" encoding="utf-8"?>
<a:theme xmlns:a="http://schemas.openxmlformats.org/drawingml/2006/main" name="Title Slides w/ no art blue / blu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8.xml><?xml version="1.0" encoding="utf-8"?>
<a:theme xmlns:a="http://schemas.openxmlformats.org/drawingml/2006/main" name="Title Slid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99ba65-d06e-469f-affd-7fb03dfbb1e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BFB85B6D3604D8CA87C26B9667453" ma:contentTypeVersion="16" ma:contentTypeDescription="Create a new document." ma:contentTypeScope="" ma:versionID="62f664cce9a2a249e78d6d086a3c6447">
  <xsd:schema xmlns:xsd="http://www.w3.org/2001/XMLSchema" xmlns:xs="http://www.w3.org/2001/XMLSchema" xmlns:p="http://schemas.microsoft.com/office/2006/metadata/properties" xmlns:ns3="2299ba65-d06e-469f-affd-7fb03dfbb1ea" xmlns:ns4="f64c533b-b656-401d-b3f4-f866dafcc0a7" targetNamespace="http://schemas.microsoft.com/office/2006/metadata/properties" ma:root="true" ma:fieldsID="83037fb4022216fac9ad492f85c2c438" ns3:_="" ns4:_="">
    <xsd:import namespace="2299ba65-d06e-469f-affd-7fb03dfbb1ea"/>
    <xsd:import namespace="f64c533b-b656-401d-b3f4-f866dafcc0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9ba65-d06e-469f-affd-7fb03dfbb1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c533b-b656-401d-b3f4-f866dafcc0a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C5ED27-ED12-49C0-9F22-8A233AA37E0A}">
  <ds:schemaRefs>
    <ds:schemaRef ds:uri="http://purl.org/dc/terms/"/>
    <ds:schemaRef ds:uri="f64c533b-b656-401d-b3f4-f866dafcc0a7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2299ba65-d06e-469f-affd-7fb03dfbb1e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6BCB7B-BC26-447E-9265-8BBB812E6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DA799C-1CDE-4286-83AA-1947491E7E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9ba65-d06e-469f-affd-7fb03dfbb1ea"/>
    <ds:schemaRef ds:uri="f64c533b-b656-401d-b3f4-f866dafcc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83644</TotalTime>
  <Words>246</Words>
  <Application>Microsoft Macintosh PowerPoint</Application>
  <PresentationFormat>Letter Paper (8.5x11 in)</PresentationFormat>
  <Paragraphs>94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Courier New</vt:lpstr>
      <vt:lpstr>Helvetica</vt:lpstr>
      <vt:lpstr>Wingdings</vt:lpstr>
      <vt:lpstr>Main Title Slides</vt:lpstr>
      <vt:lpstr>1_Content Slides with blue / blue text</vt:lpstr>
      <vt:lpstr>2_Content Slides with blue / blue text</vt:lpstr>
      <vt:lpstr>Title Slides with blue / blue text</vt:lpstr>
      <vt:lpstr>1_Title Slides with blue / blue text</vt:lpstr>
      <vt:lpstr>Title Slides w/ no art blue / grey</vt:lpstr>
      <vt:lpstr>Title Slides w/ no art blue / blue</vt:lpstr>
      <vt:lpstr>Title Slide</vt:lpstr>
      <vt:lpstr>Custom Design</vt:lpstr>
      <vt:lpstr>Content Slides with blue / blue text</vt:lpstr>
      <vt:lpstr>1_Content Slides with blue / grey text</vt:lpstr>
      <vt:lpstr>Welcome, Introduction and Administration</vt:lpstr>
      <vt:lpstr>Course Learning Objectives</vt:lpstr>
      <vt:lpstr>Financial Training Topics</vt:lpstr>
      <vt:lpstr>Learner-centered Activity Options</vt:lpstr>
      <vt:lpstr>Student Manual Overview</vt:lpstr>
      <vt:lpstr>Common CFS Task Areas</vt:lpstr>
      <vt:lpstr>Other Course Materials</vt:lpstr>
      <vt:lpstr>Course Expectations for Learners</vt:lpstr>
      <vt:lpstr>Course Agenda</vt:lpstr>
      <vt:lpstr>Facility and Classroom Policies</vt:lpstr>
      <vt:lpstr>Administration</vt:lpstr>
      <vt:lpstr>Enjoy the Training!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Patton</dc:creator>
  <cp:lastModifiedBy>Samantha Salazar</cp:lastModifiedBy>
  <cp:revision>463</cp:revision>
  <cp:lastPrinted>2020-03-04T19:04:13Z</cp:lastPrinted>
  <dcterms:created xsi:type="dcterms:W3CDTF">2020-01-17T21:41:30Z</dcterms:created>
  <dcterms:modified xsi:type="dcterms:W3CDTF">2025-07-14T17:05:11Z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4075035</vt:lpwstr>
  </property>
  <property fmtid="{D5CDD505-2E9C-101B-9397-08002B2CF9AE}" pid="3" name="NXPowerLiteSettings">
    <vt:lpwstr>8900052003A000</vt:lpwstr>
  </property>
  <property fmtid="{D5CDD505-2E9C-101B-9397-08002B2CF9AE}" pid="4" name="NXPowerLiteVersion">
    <vt:lpwstr>D8.0.8</vt:lpwstr>
  </property>
  <property fmtid="{D5CDD505-2E9C-101B-9397-08002B2CF9AE}" pid="5" name="MSIP_Label_21b8b91c-28ee-4d1f-b2ad-f390f537babc_Enabled">
    <vt:lpwstr>true</vt:lpwstr>
  </property>
  <property fmtid="{D5CDD505-2E9C-101B-9397-08002B2CF9AE}" pid="6" name="MSIP_Label_21b8b91c-28ee-4d1f-b2ad-f390f537babc_SetDate">
    <vt:lpwstr>2024-07-30T14:38:53Z</vt:lpwstr>
  </property>
  <property fmtid="{D5CDD505-2E9C-101B-9397-08002B2CF9AE}" pid="7" name="MSIP_Label_21b8b91c-28ee-4d1f-b2ad-f390f537babc_Method">
    <vt:lpwstr>Privileged</vt:lpwstr>
  </property>
  <property fmtid="{D5CDD505-2E9C-101B-9397-08002B2CF9AE}" pid="8" name="MSIP_Label_21b8b91c-28ee-4d1f-b2ad-f390f537babc_Name">
    <vt:lpwstr>Public USAA EF</vt:lpwstr>
  </property>
  <property fmtid="{D5CDD505-2E9C-101B-9397-08002B2CF9AE}" pid="9" name="MSIP_Label_21b8b91c-28ee-4d1f-b2ad-f390f537babc_SiteId">
    <vt:lpwstr>ecba9361-f186-473c-a3a8-60af39258895</vt:lpwstr>
  </property>
  <property fmtid="{D5CDD505-2E9C-101B-9397-08002B2CF9AE}" pid="10" name="MSIP_Label_21b8b91c-28ee-4d1f-b2ad-f390f537babc_ActionId">
    <vt:lpwstr>d59917a1-4a23-49f0-ba3c-3730df5d6c45</vt:lpwstr>
  </property>
  <property fmtid="{D5CDD505-2E9C-101B-9397-08002B2CF9AE}" pid="11" name="MSIP_Label_21b8b91c-28ee-4d1f-b2ad-f390f537babc_ContentBits">
    <vt:lpwstr>0</vt:lpwstr>
  </property>
  <property fmtid="{D5CDD505-2E9C-101B-9397-08002B2CF9AE}" pid="12" name="ContentTypeId">
    <vt:lpwstr>0x01010089DBFB85B6D3604D8CA87C26B9667453</vt:lpwstr>
  </property>
</Properties>
</file>