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630" r:id="rId5"/>
    <p:sldMasterId id="2147484632" r:id="rId6"/>
    <p:sldMasterId id="2147484636" r:id="rId7"/>
  </p:sldMasterIdLst>
  <p:notesMasterIdLst>
    <p:notesMasterId r:id="rId26"/>
  </p:notesMasterIdLst>
  <p:handoutMasterIdLst>
    <p:handoutMasterId r:id="rId27"/>
  </p:handoutMasterIdLst>
  <p:sldIdLst>
    <p:sldId id="460" r:id="rId8"/>
    <p:sldId id="461" r:id="rId9"/>
    <p:sldId id="397" r:id="rId10"/>
    <p:sldId id="426" r:id="rId11"/>
    <p:sldId id="423" r:id="rId12"/>
    <p:sldId id="435" r:id="rId13"/>
    <p:sldId id="449" r:id="rId14"/>
    <p:sldId id="447" r:id="rId15"/>
    <p:sldId id="454" r:id="rId16"/>
    <p:sldId id="446" r:id="rId17"/>
    <p:sldId id="429" r:id="rId18"/>
    <p:sldId id="430" r:id="rId19"/>
    <p:sldId id="442" r:id="rId20"/>
    <p:sldId id="448" r:id="rId21"/>
    <p:sldId id="436" r:id="rId22"/>
    <p:sldId id="441" r:id="rId23"/>
    <p:sldId id="437" r:id="rId24"/>
    <p:sldId id="440"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0D397DCC-4709-45B4-8B4F-88DC4B37E3D1}">
          <p14:sldIdLst>
            <p14:sldId id="460"/>
            <p14:sldId id="461"/>
            <p14:sldId id="397"/>
            <p14:sldId id="426"/>
            <p14:sldId id="423"/>
            <p14:sldId id="435"/>
            <p14:sldId id="449"/>
            <p14:sldId id="447"/>
            <p14:sldId id="454"/>
            <p14:sldId id="446"/>
            <p14:sldId id="429"/>
            <p14:sldId id="430"/>
            <p14:sldId id="442"/>
            <p14:sldId id="448"/>
            <p14:sldId id="436"/>
            <p14:sldId id="441"/>
            <p14:sldId id="437"/>
            <p14:sldId id="4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83A353"/>
    <a:srgbClr val="98BC4E"/>
    <a:srgbClr val="4F81BD"/>
    <a:srgbClr val="1F497D"/>
    <a:srgbClr val="FF0000"/>
    <a:srgbClr val="FFFF99"/>
    <a:srgbClr val="D7D7D7"/>
    <a:srgbClr val="D9D9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4" autoAdjust="0"/>
    <p:restoredTop sz="81043" autoAdjust="0"/>
  </p:normalViewPr>
  <p:slideViewPr>
    <p:cSldViewPr>
      <p:cViewPr varScale="1">
        <p:scale>
          <a:sx n="89" d="100"/>
          <a:sy n="89" d="100"/>
        </p:scale>
        <p:origin x="1404" y="9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77" d="100"/>
          <a:sy n="77" d="100"/>
        </p:scale>
        <p:origin x="-20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236" tIns="46618" rIns="93236" bIns="4661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925" y="0"/>
            <a:ext cx="3036888" cy="465138"/>
          </a:xfrm>
          <a:prstGeom prst="rect">
            <a:avLst/>
          </a:prstGeom>
        </p:spPr>
        <p:txBody>
          <a:bodyPr vert="horz" lIns="93236" tIns="46618" rIns="93236" bIns="46618" rtlCol="0"/>
          <a:lstStyle>
            <a:lvl1pPr algn="r" fontAlgn="auto">
              <a:spcBef>
                <a:spcPts val="0"/>
              </a:spcBef>
              <a:spcAft>
                <a:spcPts val="0"/>
              </a:spcAft>
              <a:defRPr sz="1200">
                <a:latin typeface="+mn-lt"/>
              </a:defRPr>
            </a:lvl1pPr>
          </a:lstStyle>
          <a:p>
            <a:pPr>
              <a:defRPr/>
            </a:pPr>
            <a:fld id="{3E045F53-59DD-47EA-8970-7F48DEDE89EB}" type="datetimeFigureOut">
              <a:rPr lang="en-US"/>
              <a:pPr>
                <a:defRPr/>
              </a:pPr>
              <a:t>3/17/2017</a:t>
            </a:fld>
            <a:endParaRPr lang="en-US" dirty="0"/>
          </a:p>
        </p:txBody>
      </p:sp>
      <p:sp>
        <p:nvSpPr>
          <p:cNvPr id="4" name="Footer Placeholder 3"/>
          <p:cNvSpPr>
            <a:spLocks noGrp="1"/>
          </p:cNvSpPr>
          <p:nvPr>
            <p:ph type="ftr" sz="quarter" idx="2"/>
          </p:nvPr>
        </p:nvSpPr>
        <p:spPr>
          <a:xfrm>
            <a:off x="0" y="8829676"/>
            <a:ext cx="3036888" cy="465138"/>
          </a:xfrm>
          <a:prstGeom prst="rect">
            <a:avLst/>
          </a:prstGeom>
        </p:spPr>
        <p:txBody>
          <a:bodyPr vert="horz" lIns="93236" tIns="46618" rIns="93236" bIns="46618"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925" y="8829676"/>
            <a:ext cx="3036888" cy="465138"/>
          </a:xfrm>
          <a:prstGeom prst="rect">
            <a:avLst/>
          </a:prstGeom>
        </p:spPr>
        <p:txBody>
          <a:bodyPr vert="horz" lIns="93236" tIns="46618" rIns="93236" bIns="46618" rtlCol="0" anchor="b"/>
          <a:lstStyle>
            <a:lvl1pPr algn="r" fontAlgn="auto">
              <a:spcBef>
                <a:spcPts val="0"/>
              </a:spcBef>
              <a:spcAft>
                <a:spcPts val="0"/>
              </a:spcAft>
              <a:defRPr sz="1200">
                <a:latin typeface="+mn-lt"/>
              </a:defRPr>
            </a:lvl1pPr>
          </a:lstStyle>
          <a:p>
            <a:pPr>
              <a:defRPr/>
            </a:pPr>
            <a:fld id="{93636EA9-7DB1-442E-B994-87C4C321F14A}" type="slidenum">
              <a:rPr lang="en-US"/>
              <a:pPr>
                <a:defRPr/>
              </a:pPr>
              <a:t>‹#›</a:t>
            </a:fld>
            <a:endParaRPr lang="en-US" dirty="0"/>
          </a:p>
        </p:txBody>
      </p:sp>
    </p:spTree>
    <p:extLst>
      <p:ext uri="{BB962C8B-B14F-4D97-AF65-F5344CB8AC3E}">
        <p14:creationId xmlns:p14="http://schemas.microsoft.com/office/powerpoint/2010/main" val="1785008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236" tIns="46618" rIns="93236" bIns="4661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925" y="0"/>
            <a:ext cx="3036888" cy="465138"/>
          </a:xfrm>
          <a:prstGeom prst="rect">
            <a:avLst/>
          </a:prstGeom>
        </p:spPr>
        <p:txBody>
          <a:bodyPr vert="horz" lIns="93236" tIns="46618" rIns="93236" bIns="46618" rtlCol="0"/>
          <a:lstStyle>
            <a:lvl1pPr algn="r" fontAlgn="auto">
              <a:spcBef>
                <a:spcPts val="0"/>
              </a:spcBef>
              <a:spcAft>
                <a:spcPts val="0"/>
              </a:spcAft>
              <a:defRPr sz="1200">
                <a:latin typeface="+mn-lt"/>
              </a:defRPr>
            </a:lvl1pPr>
          </a:lstStyle>
          <a:p>
            <a:pPr>
              <a:defRPr/>
            </a:pPr>
            <a:fld id="{CB5E5DC5-C6BE-4436-A832-79C87746CCD4}" type="datetimeFigureOut">
              <a:rPr lang="en-US"/>
              <a:pPr>
                <a:defRPr/>
              </a:pPr>
              <a:t>3/17/2017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236" tIns="46618" rIns="93236" bIns="46618"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236" tIns="46618" rIns="93236" bIns="4661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6"/>
            <a:ext cx="3036888" cy="465138"/>
          </a:xfrm>
          <a:prstGeom prst="rect">
            <a:avLst/>
          </a:prstGeom>
        </p:spPr>
        <p:txBody>
          <a:bodyPr vert="horz" lIns="93236" tIns="46618" rIns="93236" bIns="4661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925" y="8829676"/>
            <a:ext cx="3036888" cy="465138"/>
          </a:xfrm>
          <a:prstGeom prst="rect">
            <a:avLst/>
          </a:prstGeom>
        </p:spPr>
        <p:txBody>
          <a:bodyPr vert="horz" lIns="93236" tIns="46618" rIns="93236" bIns="46618" rtlCol="0" anchor="b"/>
          <a:lstStyle>
            <a:lvl1pPr algn="r" fontAlgn="auto">
              <a:spcBef>
                <a:spcPts val="0"/>
              </a:spcBef>
              <a:spcAft>
                <a:spcPts val="0"/>
              </a:spcAft>
              <a:defRPr sz="1200">
                <a:latin typeface="+mn-lt"/>
              </a:defRPr>
            </a:lvl1pPr>
          </a:lstStyle>
          <a:p>
            <a:pPr>
              <a:defRPr/>
            </a:pPr>
            <a:fld id="{7759F2B1-657A-4D43-AC1C-884C792B49D0}" type="slidenum">
              <a:rPr lang="en-US"/>
              <a:pPr>
                <a:defRPr/>
              </a:pPr>
              <a:t>‹#›</a:t>
            </a:fld>
            <a:endParaRPr lang="en-US" dirty="0"/>
          </a:p>
        </p:txBody>
      </p:sp>
    </p:spTree>
    <p:extLst>
      <p:ext uri="{BB962C8B-B14F-4D97-AF65-F5344CB8AC3E}">
        <p14:creationId xmlns:p14="http://schemas.microsoft.com/office/powerpoint/2010/main" val="190908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tsp.gov/" TargetMode="External"/><Relationship Id="rId3" Type="http://schemas.openxmlformats.org/officeDocument/2006/relationships/hyperlink" Target="http://militarypay.defense.gov/BlendedRetirement" TargetMode="External"/><Relationship Id="rId7" Type="http://schemas.openxmlformats.org/officeDocument/2006/relationships/hyperlink" Target="https://mypay.dfas.mi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militaryonesource.mil/" TargetMode="External"/><Relationship Id="rId5" Type="http://schemas.openxmlformats.org/officeDocument/2006/relationships/hyperlink" Target="http://jko.jten.mil/courses/brs/leader_training/Launch_Course.html" TargetMode="External"/><Relationship Id="rId4" Type="http://schemas.openxmlformats.org/officeDocument/2006/relationships/hyperlink" Target="https://jkodirect.jten.mil/" TargetMode="External"/><Relationship Id="rId9" Type="http://schemas.openxmlformats.org/officeDocument/2006/relationships/hyperlink" Target="http://www.militarysaves.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The National Defense Authorization Act for Fiscal Year 2016 established a modernized retirement plan for the Uniformed Services.  As written</a:t>
            </a:r>
            <a:r>
              <a:rPr lang="en-US" baseline="0" dirty="0">
                <a:latin typeface="Arial" panose="020B0604020202020204" pitchFamily="34" charset="0"/>
                <a:cs typeface="Arial" panose="020B0604020202020204" pitchFamily="34" charset="0"/>
              </a:rPr>
              <a:t> into the law, the Uniformed Services have until January 1, 2018, to implement this new retirement system and fully educate the force.</a:t>
            </a:r>
            <a:endParaRPr lang="en-US" dirty="0">
              <a:latin typeface="Arial" panose="020B0604020202020204" pitchFamily="34" charset="0"/>
              <a:cs typeface="Arial" panose="020B0604020202020204" pitchFamily="34" charset="0"/>
            </a:endParaRPr>
          </a:p>
          <a:p>
            <a:pPr>
              <a:spcBef>
                <a:spcPts val="0"/>
              </a:spcBef>
            </a:pPr>
            <a:endParaRPr lang="en-US"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Department of Defense refers to the modernized retirement system as </a:t>
            </a:r>
            <a:r>
              <a:rPr lang="en-US" dirty="0">
                <a:latin typeface="Arial" panose="020B0604020202020204" pitchFamily="34" charset="0"/>
                <a:cs typeface="Arial" panose="020B0604020202020204" pitchFamily="34" charset="0"/>
              </a:rPr>
              <a:t>the “Blended Retirement System” or “BRS.” </a:t>
            </a:r>
          </a:p>
          <a:p>
            <a:pPr>
              <a:spcBef>
                <a:spcPts val="0"/>
              </a:spcBef>
            </a:pPr>
            <a:endParaRPr lang="en-US"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The implementation of the BRS is the most wide-reaching and significant change to military pay and benefits since the advent of the All-Volunteer</a:t>
            </a:r>
            <a:r>
              <a:rPr lang="en-US" baseline="0" dirty="0">
                <a:latin typeface="Arial" panose="020B0604020202020204" pitchFamily="34" charset="0"/>
                <a:cs typeface="Arial" panose="020B0604020202020204" pitchFamily="34" charset="0"/>
              </a:rPr>
              <a:t> Force</a:t>
            </a:r>
            <a:r>
              <a:rPr lang="en-US" dirty="0">
                <a:latin typeface="Arial" panose="020B0604020202020204" pitchFamily="34" charset="0"/>
                <a:cs typeface="Arial" panose="020B0604020202020204" pitchFamily="34" charset="0"/>
              </a:rPr>
              <a:t>.  Accordingly, we are aggressively</a:t>
            </a:r>
            <a:r>
              <a:rPr lang="en-US" baseline="0" dirty="0">
                <a:latin typeface="Arial" panose="020B0604020202020204" pitchFamily="34" charset="0"/>
                <a:cs typeface="Arial" panose="020B0604020202020204" pitchFamily="34" charset="0"/>
              </a:rPr>
              <a:t> working to implement these changes, train the force about the new retirement system, and manage all of the myriad changes to systems and policy such a large effort requires.</a:t>
            </a:r>
          </a:p>
          <a:p>
            <a:pPr>
              <a:spcBef>
                <a:spcPts val="0"/>
              </a:spcBef>
            </a:pPr>
            <a:endParaRPr lang="en-US" baseline="0"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baseline="0" dirty="0">
                <a:latin typeface="Arial" panose="020B0604020202020204" pitchFamily="34" charset="0"/>
                <a:cs typeface="Arial" panose="020B0604020202020204" pitchFamily="34" charset="0"/>
              </a:rPr>
              <a:t>Today, I am going to be discussing many of the features of the BRS as well as our ongoing efforts to implement the new system.</a:t>
            </a:r>
          </a:p>
          <a:p>
            <a:pPr marL="0" indent="0">
              <a:spcBef>
                <a:spcPts val="0"/>
              </a:spcBef>
              <a:buFont typeface="Arial" panose="020B0604020202020204" pitchFamily="34" charset="0"/>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1</a:t>
            </a:fld>
            <a:endParaRPr lang="en-US" dirty="0"/>
          </a:p>
        </p:txBody>
      </p:sp>
    </p:spTree>
    <p:extLst>
      <p:ext uri="{BB962C8B-B14F-4D97-AF65-F5344CB8AC3E}">
        <p14:creationId xmlns:p14="http://schemas.microsoft.com/office/powerpoint/2010/main" val="410639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The official Department of Defense</a:t>
            </a:r>
            <a:r>
              <a:rPr lang="en-US" sz="1600" baseline="0" dirty="0"/>
              <a:t> </a:t>
            </a:r>
            <a:r>
              <a:rPr lang="en-US" sz="1600" dirty="0"/>
              <a:t>comparison calculator is the only calculator endorsed by the DoD </a:t>
            </a:r>
            <a:r>
              <a:rPr lang="en-US" sz="1600" baseline="0" dirty="0"/>
              <a:t>for supporting a Service member’s Blended Retirement System opt-in decision. </a:t>
            </a:r>
          </a:p>
          <a:p>
            <a:pPr marL="285750" indent="-285750">
              <a:buFont typeface="Arial" panose="020B0604020202020204" pitchFamily="34" charset="0"/>
              <a:buChar char="•"/>
            </a:pPr>
            <a:r>
              <a:rPr lang="en-US" sz="1600" baseline="0" dirty="0"/>
              <a:t>However, Service members may use any calculator they feel can aide them in the decision making process. It is important to note, while other organizations have developed and fielded similar calculators, only the DoD Comparison Calculator has been validated by each of the Services, the Defense Finance and Accounting Service (DFAS) and the Department of Defense’s Office of Military Compensation Policy.  </a:t>
            </a:r>
            <a:endParaRPr lang="en-US" sz="1600" dirty="0"/>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10</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ts val="0"/>
              </a:spcBef>
            </a:pPr>
            <a:r>
              <a:rPr lang="en-US" sz="1000" dirty="0">
                <a:latin typeface="Arial" panose="020B0604020202020204" pitchFamily="34" charset="0"/>
                <a:cs typeface="Arial" panose="020B0604020202020204" pitchFamily="34" charset="0"/>
              </a:rPr>
              <a:t>A few other items I’d like to briefly mention: </a:t>
            </a:r>
          </a:p>
          <a:p>
            <a:pPr marL="742873" lvl="1" indent="-285721">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The Blended Retirement System does not change when a service member is eligible to retire.</a:t>
            </a:r>
          </a:p>
          <a:p>
            <a:pPr marL="742873" lvl="1" indent="-285721">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Members covered by the Blended Retirement System may still elect to participate in the Survivor Benefit Plan.</a:t>
            </a:r>
          </a:p>
          <a:p>
            <a:pPr marL="742873" lvl="1" indent="-285721">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The Blended Retirement System does not change the law on division of retired pay under the Uniformed Services Former Spouses Protection Act</a:t>
            </a:r>
          </a:p>
          <a:p>
            <a:pPr marL="742873" lvl="1" indent="-285721">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Reservists covered by the Blended Retirement System are still eligible for reduced age retirement if they perform qualifying service.</a:t>
            </a:r>
          </a:p>
          <a:p>
            <a:pPr marL="285721" indent="-285721">
              <a:spcBef>
                <a:spcPts val="0"/>
              </a:spcBef>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a:spcBef>
                <a:spcPts val="0"/>
              </a:spcBef>
            </a:pPr>
            <a:r>
              <a:rPr lang="en-US" sz="1000" dirty="0">
                <a:latin typeface="Arial" panose="020B0604020202020204" pitchFamily="34" charset="0"/>
                <a:cs typeface="Arial" panose="020B0604020202020204" pitchFamily="34" charset="0"/>
              </a:rPr>
              <a:t>Finally, a few closing thoughts. </a:t>
            </a:r>
          </a:p>
          <a:p>
            <a:pPr>
              <a:spcBef>
                <a:spcPts val="0"/>
              </a:spcBef>
            </a:pPr>
            <a:endParaRPr lang="en-US" sz="1000" dirty="0">
              <a:latin typeface="Arial" panose="020B0604020202020204" pitchFamily="34" charset="0"/>
              <a:cs typeface="Arial" panose="020B0604020202020204" pitchFamily="34" charset="0"/>
            </a:endParaRPr>
          </a:p>
          <a:p>
            <a:pPr>
              <a:spcBef>
                <a:spcPts val="0"/>
              </a:spcBef>
            </a:pPr>
            <a:r>
              <a:rPr lang="en-US" sz="1000" dirty="0">
                <a:latin typeface="Arial" panose="020B0604020202020204" pitchFamily="34" charset="0"/>
                <a:cs typeface="Arial" panose="020B0604020202020204" pitchFamily="34" charset="0"/>
              </a:rPr>
              <a:t>There is no single right answer as to which retirement system is better.  Both the legacy retirement system, often called the “High-3” system and Blended Retirement System may have advantages and disadvantages based on a Service member’s particular circumstances.  </a:t>
            </a:r>
          </a:p>
          <a:p>
            <a:pPr>
              <a:spcBef>
                <a:spcPts val="0"/>
              </a:spcBef>
            </a:pPr>
            <a:endParaRPr lang="en-US" sz="1000" dirty="0">
              <a:latin typeface="Arial" panose="020B0604020202020204" pitchFamily="34" charset="0"/>
              <a:cs typeface="Arial" panose="020B0604020202020204" pitchFamily="34" charset="0"/>
            </a:endParaRPr>
          </a:p>
          <a:p>
            <a:pPr>
              <a:spcBef>
                <a:spcPts val="0"/>
              </a:spcBef>
            </a:pPr>
            <a:r>
              <a:rPr lang="en-US" sz="1000" dirty="0">
                <a:latin typeface="Arial" panose="020B0604020202020204" pitchFamily="34" charset="0"/>
                <a:cs typeface="Arial" panose="020B0604020202020204" pitchFamily="34" charset="0"/>
              </a:rPr>
              <a:t>Those members who have the option of choosing their retirement system should base their decision entirely upon their own circumstances, after completing the training and taking advantage of all of the information and resources available. </a:t>
            </a:r>
          </a:p>
          <a:p>
            <a:pPr>
              <a:spcBef>
                <a:spcPts val="0"/>
              </a:spcBef>
            </a:pPr>
            <a:endParaRPr lang="en-US" sz="1000" dirty="0">
              <a:latin typeface="Arial" panose="020B0604020202020204" pitchFamily="34" charset="0"/>
              <a:cs typeface="Arial" panose="020B0604020202020204" pitchFamily="34" charset="0"/>
            </a:endParaRPr>
          </a:p>
          <a:p>
            <a:pPr>
              <a:spcBef>
                <a:spcPts val="0"/>
              </a:spcBef>
            </a:pPr>
            <a:r>
              <a:rPr lang="en-US" sz="1000" dirty="0">
                <a:latin typeface="Arial" panose="020B0604020202020204" pitchFamily="34" charset="0"/>
                <a:cs typeface="Arial" panose="020B0604020202020204" pitchFamily="34" charset="0"/>
              </a:rPr>
              <a:t>For some, staying under the legacy retirement system will make sense.  For others, the Blended Retirement System will be a preferable option.</a:t>
            </a:r>
          </a:p>
          <a:p>
            <a:endParaRPr lang="en-US" sz="1600" dirty="0"/>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11</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spcBef>
                <a:spcPts val="0"/>
              </a:spcBef>
            </a:pPr>
            <a:r>
              <a:rPr lang="en-US" sz="1000" b="1" dirty="0">
                <a:latin typeface="Arial" panose="020B0604020202020204" pitchFamily="34" charset="0"/>
                <a:cs typeface="Arial" panose="020B0604020202020204" pitchFamily="34" charset="0"/>
              </a:rPr>
              <a:t>Other Resources:</a:t>
            </a:r>
            <a:endParaRPr lang="en-US" sz="1000" dirty="0">
              <a:latin typeface="Arial" panose="020B0604020202020204" pitchFamily="34" charset="0"/>
              <a:cs typeface="Arial" panose="020B0604020202020204" pitchFamily="34" charset="0"/>
            </a:endParaRPr>
          </a:p>
          <a:p>
            <a:pPr>
              <a:spcBef>
                <a:spcPts val="0"/>
              </a:spcBef>
            </a:pPr>
            <a:r>
              <a:rPr lang="en-US" sz="1000" dirty="0">
                <a:latin typeface="Arial" panose="020B0604020202020204" pitchFamily="34" charset="0"/>
                <a:cs typeface="Arial" panose="020B0604020202020204" pitchFamily="34" charset="0"/>
              </a:rPr>
              <a:t> </a:t>
            </a:r>
          </a:p>
          <a:p>
            <a:pPr marL="171432" indent="-171432" defTabSz="914307">
              <a:spcBef>
                <a:spcPts val="0"/>
              </a:spcBef>
              <a:buFont typeface="Arial" panose="020B0604020202020204" pitchFamily="34" charset="0"/>
              <a:buChar char="•"/>
              <a:defRPr/>
            </a:pPr>
            <a:r>
              <a:rPr lang="en-US" sz="1000" dirty="0">
                <a:latin typeface="Arial" panose="020B0604020202020204" pitchFamily="34" charset="0"/>
                <a:cs typeface="Arial" panose="020B0604020202020204" pitchFamily="34" charset="0"/>
              </a:rPr>
              <a:t>DoD Blended Retirement System Resource Webpage: </a:t>
            </a:r>
            <a:r>
              <a:rPr lang="en-US" sz="1000" u="sng" dirty="0">
                <a:latin typeface="Arial" panose="020B0604020202020204" pitchFamily="34" charset="0"/>
                <a:cs typeface="Arial" panose="020B0604020202020204" pitchFamily="34" charset="0"/>
                <a:hlinkClick r:id="rId3"/>
              </a:rPr>
              <a:t>http://militarypay.defense.gov/BlendedRetirement</a:t>
            </a:r>
            <a:endParaRPr lang="en-US" sz="1000"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Blended Retirement System Leader Course: (CAC required): </a:t>
            </a:r>
            <a:r>
              <a:rPr lang="en-US" sz="1000" u="sng" dirty="0">
                <a:latin typeface="Arial" panose="020B0604020202020204" pitchFamily="34" charset="0"/>
                <a:cs typeface="Arial" panose="020B0604020202020204" pitchFamily="34" charset="0"/>
                <a:hlinkClick r:id="rId4"/>
              </a:rPr>
              <a:t>https://jkodirect.jten.mil</a:t>
            </a:r>
            <a:endParaRPr lang="en-US" sz="1000"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Blended Retirement System Leader Course: (Non-CAC): </a:t>
            </a:r>
            <a:r>
              <a:rPr lang="en-US" sz="1000" u="sng" dirty="0">
                <a:latin typeface="Arial" panose="020B0604020202020204" pitchFamily="34" charset="0"/>
                <a:cs typeface="Arial" panose="020B0604020202020204" pitchFamily="34" charset="0"/>
                <a:hlinkClick r:id="rId5"/>
              </a:rPr>
              <a:t>http://jko.jten.mil/courses/brs/leader_training/Launch_Course.html</a:t>
            </a:r>
            <a:r>
              <a:rPr lang="en-US" sz="1000" dirty="0">
                <a:latin typeface="Arial" panose="020B0604020202020204" pitchFamily="34" charset="0"/>
                <a:cs typeface="Arial" panose="020B0604020202020204" pitchFamily="34" charset="0"/>
              </a:rPr>
              <a:t> </a:t>
            </a:r>
          </a:p>
          <a:p>
            <a:pPr marL="171432" indent="-171432">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Military OneSource Website: </a:t>
            </a:r>
            <a:r>
              <a:rPr lang="en-US" sz="1000" u="sng" dirty="0">
                <a:latin typeface="Arial" panose="020B0604020202020204" pitchFamily="34" charset="0"/>
                <a:cs typeface="Arial" panose="020B0604020202020204" pitchFamily="34" charset="0"/>
                <a:hlinkClick r:id="rId6"/>
              </a:rPr>
              <a:t>www.militaryonesource.mil</a:t>
            </a:r>
            <a:endParaRPr lang="en-US" sz="1000"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A </a:t>
            </a:r>
            <a:r>
              <a:rPr lang="en-US" sz="1000" dirty="0" err="1">
                <a:latin typeface="Arial" panose="020B0604020202020204" pitchFamily="34" charset="0"/>
                <a:cs typeface="Arial" panose="020B0604020202020204" pitchFamily="34" charset="0"/>
              </a:rPr>
              <a:t>MyPay</a:t>
            </a:r>
            <a:r>
              <a:rPr lang="en-US" sz="1000" dirty="0">
                <a:latin typeface="Arial" panose="020B0604020202020204" pitchFamily="34" charset="0"/>
                <a:cs typeface="Arial" panose="020B0604020202020204" pitchFamily="34" charset="0"/>
              </a:rPr>
              <a:t> account is required to make BRS and TSP elections: </a:t>
            </a:r>
            <a:r>
              <a:rPr lang="en-US" sz="1000" u="sng" dirty="0">
                <a:latin typeface="Arial" panose="020B0604020202020204" pitchFamily="34" charset="0"/>
                <a:cs typeface="Arial" panose="020B0604020202020204" pitchFamily="34" charset="0"/>
                <a:hlinkClick r:id="rId7"/>
              </a:rPr>
              <a:t>https://mypay.dfas.mil</a:t>
            </a:r>
            <a:endParaRPr lang="en-US" sz="1000"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Information on TSP can be found at </a:t>
            </a:r>
            <a:r>
              <a:rPr lang="en-US" sz="1000" u="sng" dirty="0">
                <a:latin typeface="Arial" panose="020B0604020202020204" pitchFamily="34" charset="0"/>
                <a:cs typeface="Arial" panose="020B0604020202020204" pitchFamily="34" charset="0"/>
                <a:hlinkClick r:id="rId8"/>
              </a:rPr>
              <a:t>www.tsp.gov</a:t>
            </a:r>
            <a:endParaRPr lang="en-US" sz="1000"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Learn more about saving money, reducing debt, and building wealth: </a:t>
            </a:r>
            <a:r>
              <a:rPr lang="en-US" sz="1000" u="sng" dirty="0">
                <a:latin typeface="Arial" panose="020B0604020202020204" pitchFamily="34" charset="0"/>
                <a:cs typeface="Arial" panose="020B0604020202020204" pitchFamily="34" charset="0"/>
                <a:hlinkClick r:id="rId9"/>
              </a:rPr>
              <a:t>www.militarysaves.org</a:t>
            </a:r>
            <a:endParaRPr lang="en-US" sz="1000" dirty="0">
              <a:latin typeface="Arial" panose="020B0604020202020204" pitchFamily="34" charset="0"/>
              <a:cs typeface="Arial" panose="020B0604020202020204" pitchFamily="34" charset="0"/>
            </a:endParaRPr>
          </a:p>
          <a:p>
            <a:endParaRPr lang="en-US" sz="1600" dirty="0"/>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back-up slides can be added to the main policy briefing to enhance delivery. </a:t>
            </a:r>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13</a:t>
            </a:fld>
            <a:endParaRPr lang="en-US" dirty="0"/>
          </a:p>
        </p:txBody>
      </p:sp>
    </p:spTree>
    <p:extLst>
      <p:ext uri="{BB962C8B-B14F-4D97-AF65-F5344CB8AC3E}">
        <p14:creationId xmlns:p14="http://schemas.microsoft.com/office/powerpoint/2010/main" val="410639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term “vested” refers to the eligibility of service members to keep all the money from their TSP account when they leave the military.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opt-in service members: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TSP participants are immediately vested in (entitled to) their own contributions and any government matching contributions.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service members must have at least two years of service in order to be vested in the government’s automatic 1% contributions and associated earnings in their account.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does not mean two</a:t>
            </a:r>
            <a:r>
              <a:rPr lang="en-US" sz="1200" kern="1200" baseline="0" dirty="0">
                <a:solidFill>
                  <a:schemeClr val="tx1"/>
                </a:solidFill>
                <a:effectLst/>
                <a:latin typeface="+mn-lt"/>
                <a:ea typeface="+mn-ea"/>
                <a:cs typeface="+mn-cs"/>
              </a:rPr>
              <a:t> years from the date they opted-in or started the TSP, but it refers to total time in service. For example, if a members has two years and three months in service, they are considered vested in the government’s automatic 1% contributions </a:t>
            </a:r>
            <a:r>
              <a:rPr lang="en-US" sz="1200" kern="1200" dirty="0">
                <a:solidFill>
                  <a:schemeClr val="tx1"/>
                </a:solidFill>
                <a:effectLst/>
                <a:latin typeface="+mn-lt"/>
                <a:ea typeface="+mn-ea"/>
                <a:cs typeface="+mn-cs"/>
              </a:rPr>
              <a:t>and associated earnings </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For new accessions under BRS: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TSP participants will begin to receive the government automatic 1% of their basic pay after 60 days in service. Service members must have two years of service in order to be vested in the government’s automatic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 contributions and associated earnings in their account.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the beginning of two years of service, service members can begin matching contributions up to an additional 4% of basic pay. Service members are immediately vested in (entitled to) their own contributions and any government matching contributions at this point.</a:t>
            </a:r>
          </a:p>
          <a:p>
            <a:endParaRPr lang="en-US" dirty="0"/>
          </a:p>
        </p:txBody>
      </p:sp>
      <p:sp>
        <p:nvSpPr>
          <p:cNvPr id="4" name="Slide Number Placeholder 3"/>
          <p:cNvSpPr>
            <a:spLocks noGrp="1"/>
          </p:cNvSpPr>
          <p:nvPr>
            <p:ph type="sldNum" sz="quarter" idx="10"/>
          </p:nvPr>
        </p:nvSpPr>
        <p:spPr/>
        <p:txBody>
          <a:bodyPr/>
          <a:lstStyle/>
          <a:p>
            <a:fld id="{4614D998-4D3A-43B3-8B64-22E1F22E92D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9265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a:bodyPr>
          <a:lstStyle/>
          <a:p>
            <a:pPr>
              <a:spcBef>
                <a:spcPts val="0"/>
              </a:spcBef>
            </a:pPr>
            <a:r>
              <a:rPr lang="en-US" b="0" dirty="0">
                <a:latin typeface="Arial" panose="020B0604020202020204" pitchFamily="34" charset="0"/>
                <a:cs typeface="Arial" panose="020B0604020202020204" pitchFamily="34" charset="0"/>
              </a:rPr>
              <a:t>So thinking about how each individual circumstances are unique, we can walk through the</a:t>
            </a:r>
            <a:r>
              <a:rPr lang="en-US" b="0" baseline="0" dirty="0">
                <a:latin typeface="Arial" panose="020B0604020202020204" pitchFamily="34" charset="0"/>
                <a:cs typeface="Arial" panose="020B0604020202020204" pitchFamily="34" charset="0"/>
              </a:rPr>
              <a:t> eligibility chart for just about anyone and determine how they are impacted by the opt-in process.</a:t>
            </a:r>
            <a:r>
              <a:rPr lang="en-US" b="0" dirty="0">
                <a:latin typeface="Arial" panose="020B0604020202020204" pitchFamily="34" charset="0"/>
                <a:cs typeface="Arial" panose="020B0604020202020204" pitchFamily="34" charset="0"/>
              </a:rPr>
              <a:t> (Walk participants through opt-in</a:t>
            </a:r>
            <a:r>
              <a:rPr lang="en-US" b="0" baseline="0" dirty="0">
                <a:latin typeface="Arial" panose="020B0604020202020204" pitchFamily="34" charset="0"/>
                <a:cs typeface="Arial" panose="020B0604020202020204" pitchFamily="34" charset="0"/>
              </a:rPr>
              <a:t> eligibility chart</a:t>
            </a:r>
            <a:r>
              <a:rPr lang="en-US" b="0" dirty="0">
                <a:latin typeface="Arial" panose="020B0604020202020204" pitchFamily="34" charset="0"/>
                <a:cs typeface="Arial" panose="020B0604020202020204" pitchFamily="34" charset="0"/>
              </a:rPr>
              <a:t>).</a:t>
            </a:r>
          </a:p>
          <a:p>
            <a:pPr>
              <a:spcBef>
                <a:spcPts val="0"/>
              </a:spcBef>
            </a:pPr>
            <a:endParaRPr lang="en-US" b="0" dirty="0">
              <a:latin typeface="Arial" panose="020B0604020202020204" pitchFamily="34" charset="0"/>
              <a:cs typeface="Arial" panose="020B0604020202020204" pitchFamily="34" charset="0"/>
            </a:endParaRPr>
          </a:p>
          <a:p>
            <a:pPr defTabSz="914307">
              <a:spcBef>
                <a:spcPts val="0"/>
              </a:spcBef>
              <a:defRPr/>
            </a:pPr>
            <a:r>
              <a:rPr lang="en-US" b="1" dirty="0">
                <a:latin typeface="Arial" panose="020B0604020202020204" pitchFamily="34" charset="0"/>
                <a:cs typeface="Arial" panose="020B0604020202020204" pitchFamily="34" charset="0"/>
              </a:rPr>
              <a:t>Special note about the Reserve Component: </a:t>
            </a:r>
            <a:r>
              <a:rPr lang="en-US" b="0" dirty="0">
                <a:latin typeface="Arial" panose="020B0604020202020204" pitchFamily="34" charset="0"/>
                <a:cs typeface="Arial" panose="020B0604020202020204" pitchFamily="34" charset="0"/>
              </a:rPr>
              <a:t>The</a:t>
            </a:r>
            <a:r>
              <a:rPr lang="en-US" b="0" baseline="0" dirty="0">
                <a:latin typeface="Arial" panose="020B0604020202020204" pitchFamily="34" charset="0"/>
                <a:cs typeface="Arial" panose="020B0604020202020204" pitchFamily="34" charset="0"/>
              </a:rPr>
              <a:t> Reserve component is a bit unique in how eligibility is determined. </a:t>
            </a:r>
            <a:r>
              <a:rPr lang="en-US" dirty="0"/>
              <a:t>This different eligibility criteria is based on language in the FY16 NDAA that mandated use of 10 U.S.C. §12733 to compute eligibility for Reserve</a:t>
            </a:r>
            <a:r>
              <a:rPr lang="en-US" baseline="0" dirty="0"/>
              <a:t> Component Service</a:t>
            </a:r>
            <a:r>
              <a:rPr lang="en-US" dirty="0"/>
              <a:t> members; it governs how years of service is calculated for a non-regular retirement.</a:t>
            </a:r>
          </a:p>
          <a:p>
            <a:pPr>
              <a:spcBef>
                <a:spcPts val="0"/>
              </a:spcBef>
            </a:pPr>
            <a:endParaRPr lang="en-US" b="0" baseline="0"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For retirement, reserve service is converted to active service by dividing retirement points by 360. Remember, the military considers a month as 30 days for pay purposes, so each day is worth 1/30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a month; 12 months would then equal 360 days. Thus, a Reserve with 4,320 retirement points equates to 12 years of active service. </a:t>
            </a:r>
          </a:p>
          <a:p>
            <a:endParaRPr lang="en-US" sz="1600" dirty="0"/>
          </a:p>
          <a:p>
            <a:r>
              <a:rPr lang="en-US" sz="1500" dirty="0"/>
              <a:t>I’d like to quickly play this DoD video which gives a fairly succinct overview of BRS.</a:t>
            </a:r>
          </a:p>
          <a:p>
            <a:pPr marL="171432" indent="-171432">
              <a:spcBef>
                <a:spcPts val="0"/>
              </a:spcBef>
              <a:buFont typeface="Arial" panose="020B0604020202020204" pitchFamily="34" charset="0"/>
              <a:buChar char="•"/>
            </a:pPr>
            <a:r>
              <a:rPr lang="en-US" sz="1500" b="1" dirty="0">
                <a:latin typeface="Arial" panose="020B0604020202020204" pitchFamily="34" charset="0"/>
                <a:cs typeface="Arial" panose="020B0604020202020204" pitchFamily="34" charset="0"/>
              </a:rPr>
              <a:t>Optional DoD Blended Retirement System video can be played here.</a:t>
            </a:r>
          </a:p>
          <a:p>
            <a:r>
              <a:rPr lang="en-US" sz="1500" b="1" dirty="0">
                <a:latin typeface="Arial" panose="020B0604020202020204" pitchFamily="34" charset="0"/>
                <a:cs typeface="Arial" panose="020B0604020202020204" pitchFamily="34" charset="0"/>
              </a:rPr>
              <a:t>	&gt;To access: </a:t>
            </a:r>
            <a:r>
              <a:rPr lang="en-US" sz="1500" dirty="0">
                <a:latin typeface="Arial" panose="020B0604020202020204" pitchFamily="34" charset="0"/>
                <a:cs typeface="Arial" panose="020B0604020202020204" pitchFamily="34" charset="0"/>
              </a:rPr>
              <a:t>Click play button in PowerPoint or visit </a:t>
            </a:r>
            <a:r>
              <a:rPr lang="en-US" sz="1100" dirty="0"/>
              <a:t>https://www.dvidshub.net/video/449935/2018-blended-retirement-system-explained </a:t>
            </a:r>
          </a:p>
          <a:p>
            <a:endParaRPr lang="en-US" sz="1600" dirty="0"/>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15</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a:t>
            </a:r>
            <a:r>
              <a:rPr lang="en-US" baseline="0" dirty="0"/>
              <a:t> non-regular retirement, often referred to as a “Reserve” or “Guard” retirement </a:t>
            </a:r>
            <a:endParaRPr lang="en-US" dirty="0"/>
          </a:p>
        </p:txBody>
      </p:sp>
      <p:sp>
        <p:nvSpPr>
          <p:cNvPr id="4" name="Slide Number Placeholder 3"/>
          <p:cNvSpPr>
            <a:spLocks noGrp="1"/>
          </p:cNvSpPr>
          <p:nvPr>
            <p:ph type="sldNum" sz="quarter" idx="10"/>
          </p:nvPr>
        </p:nvSpPr>
        <p:spPr/>
        <p:txBody>
          <a:bodyPr/>
          <a:lstStyle/>
          <a:p>
            <a:fld id="{B41C19D7-4197-46DF-BF35-C067B8B80B9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7472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dirty="0"/>
              <a:t>Eligibility to opt-in is much broader for the Reserve</a:t>
            </a:r>
            <a:r>
              <a:rPr lang="en-US" baseline="0" dirty="0"/>
              <a:t> component</a:t>
            </a:r>
            <a:r>
              <a:rPr lang="en-US" dirty="0"/>
              <a:t> than active</a:t>
            </a:r>
            <a:r>
              <a:rPr lang="en-US" baseline="0" dirty="0"/>
              <a:t> component</a:t>
            </a:r>
            <a:r>
              <a:rPr lang="en-US" dirty="0"/>
              <a:t>.  Unlike the Active</a:t>
            </a:r>
            <a:r>
              <a:rPr lang="en-US" baseline="0" dirty="0"/>
              <a:t> component</a:t>
            </a:r>
            <a:r>
              <a:rPr lang="en-US" dirty="0"/>
              <a:t>, where eligibility to opt-in is based on having served for less than 12 years, any Reserve</a:t>
            </a:r>
            <a:r>
              <a:rPr lang="en-US" baseline="0" dirty="0"/>
              <a:t> component</a:t>
            </a:r>
            <a:r>
              <a:rPr lang="en-US" dirty="0"/>
              <a:t>  member with fewer than 4,320 retirement points as of December 31, 2017, will be eligible to opt-in during CY 2018, regardless of how many years they have actually been in the service.</a:t>
            </a:r>
          </a:p>
          <a:p>
            <a:pPr marL="171450" indent="-171450">
              <a:buFont typeface="Arial" panose="020B0604020202020204" pitchFamily="34" charset="0"/>
              <a:buChar char="•"/>
            </a:pPr>
            <a:r>
              <a:rPr lang="en-US" dirty="0"/>
              <a:t>This different eligibility criteria is based on language in the FY16 NDAA that mandated use of 10 U.S.C. §12733 to compute eligibility for Reserve</a:t>
            </a:r>
            <a:r>
              <a:rPr lang="en-US" baseline="0" dirty="0"/>
              <a:t> component</a:t>
            </a:r>
            <a:r>
              <a:rPr lang="en-US" dirty="0"/>
              <a:t> members; 10 U.S.C. §12733 governs how years of service is calculated for a non-regular retirement.</a:t>
            </a:r>
          </a:p>
          <a:p>
            <a:pPr marL="171450" indent="-171450">
              <a:buFont typeface="Arial" panose="020B0604020202020204" pitchFamily="34" charset="0"/>
              <a:buChar char="•"/>
            </a:pPr>
            <a:r>
              <a:rPr lang="en-US" dirty="0"/>
              <a:t>This differing criterion makes the pool of members eligible to opt-in to BRS much larger in the Reserve</a:t>
            </a:r>
            <a:r>
              <a:rPr lang="en-US" baseline="0" dirty="0"/>
              <a:t> component</a:t>
            </a:r>
            <a:r>
              <a:rPr lang="en-US" dirty="0"/>
              <a:t> ; but it is important to note these members will remain covered under the current retirement system unless they choose to opt-in. </a:t>
            </a:r>
          </a:p>
          <a:p>
            <a:pPr marL="171450" indent="-171450">
              <a:buFont typeface="Arial" panose="020B0604020202020204" pitchFamily="34" charset="0"/>
              <a:buChar char="•"/>
            </a:pPr>
            <a:r>
              <a:rPr lang="en-US" dirty="0"/>
              <a:t>Members of the IRR are also eligible to participate in BRS, but in order to elect to enroll in BRS they must be receiving pay (because of TSP).  Therefore, members of the IRR who are eligible to enroll in BRS (because they are in the IRR as of December 31, 2017), but who do not drill in a paid status at all during calendar year 2018, will be allowed a one-time extension of the enrollment window beyond 2018. </a:t>
            </a:r>
          </a:p>
          <a:p>
            <a:endParaRPr lang="en-US" dirty="0"/>
          </a:p>
        </p:txBody>
      </p:sp>
      <p:sp>
        <p:nvSpPr>
          <p:cNvPr id="4" name="Slide Number Placeholder 3"/>
          <p:cNvSpPr>
            <a:spLocks noGrp="1"/>
          </p:cNvSpPr>
          <p:nvPr>
            <p:ph type="sldNum" sz="quarter" idx="10"/>
          </p:nvPr>
        </p:nvSpPr>
        <p:spPr/>
        <p:txBody>
          <a:bodyPr/>
          <a:lstStyle/>
          <a:p>
            <a:fld id="{B41C19D7-4197-46DF-BF35-C067B8B80B97}" type="slidenum">
              <a:rPr lang="en-US" smtClean="0"/>
              <a:t>17</a:t>
            </a:fld>
            <a:endParaRPr lang="en-US"/>
          </a:p>
        </p:txBody>
      </p:sp>
    </p:spTree>
    <p:extLst>
      <p:ext uri="{BB962C8B-B14F-4D97-AF65-F5344CB8AC3E}">
        <p14:creationId xmlns:p14="http://schemas.microsoft.com/office/powerpoint/2010/main" val="327472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3086100" cy="2314575"/>
          </a:xfrm>
        </p:spPr>
      </p:sp>
      <p:sp>
        <p:nvSpPr>
          <p:cNvPr id="3" name="Notes Placeholder 2"/>
          <p:cNvSpPr>
            <a:spLocks noGrp="1"/>
          </p:cNvSpPr>
          <p:nvPr>
            <p:ph type="body" idx="1"/>
          </p:nvPr>
        </p:nvSpPr>
        <p:spPr>
          <a:xfrm>
            <a:off x="685800" y="3200400"/>
            <a:ext cx="5607050" cy="5943600"/>
          </a:xfrm>
        </p:spPr>
        <p:txBody>
          <a:bodyPr>
            <a:noAutofit/>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Here is a quick review of how a non-regular retirement (often called a “National Guard” or “Reserve” retirement) works.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a National Guard or Reserve member, you must have 20 “qualifying” years of service to be eligible for retired pay at age 60, although this may be reduced as low as age 50 with certain creditable active service performed after the beginning of 2008.</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“qualifying” year is one in which you earn a minimum of 50 retirement points.</a:t>
            </a:r>
            <a:r>
              <a:rPr lang="en-US" sz="1200" kern="1200" baseline="0" dirty="0">
                <a:solidFill>
                  <a:schemeClr val="tx1"/>
                </a:solidFill>
                <a:effectLst/>
                <a:latin typeface="+mn-lt"/>
                <a:ea typeface="+mn-ea"/>
                <a:cs typeface="+mn-cs"/>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Remember, the military considers a month as 30 days for pay purposes, so each day is worth 1/30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a month; 12 months would then equal 360 days</a:t>
            </a:r>
            <a:r>
              <a:rPr lang="en-US" sz="1200" kern="1200" baseline="0" dirty="0">
                <a:solidFill>
                  <a:schemeClr val="tx1"/>
                </a:solidFill>
                <a:effectLst/>
                <a:latin typeface="+mn-lt"/>
                <a:ea typeface="+mn-ea"/>
                <a:cs typeface="+mn-cs"/>
              </a:rPr>
              <a:t>(as opposed to 365 or 366 in a leap year)</a:t>
            </a:r>
            <a:r>
              <a:rPr lang="en-US" dirty="0">
                <a:latin typeface="Arial" panose="020B0604020202020204" pitchFamily="34" charset="0"/>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formula for computing equivalent years of service for Reserve retired pay is fairly simple: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Total number of Retirement Points, divided by 360.</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formula computes the number of equivalent years of service the member has completed (comparable to full-time service). For example, 4,860 points equals 13.5 years.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legacy retirement system often called the High-3 and the new Blended Retirement System use the same calculation for determining a non-regular retirement; the only differences in the multiplier--under BRS it is 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percent. </a:t>
            </a:r>
          </a:p>
          <a:p>
            <a:endParaRPr lang="en-US" sz="1600" dirty="0"/>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18</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600" dirty="0"/>
              <a:t>First, it is important to note, today’s policy briefing does not satisfy the requirements </a:t>
            </a:r>
            <a:r>
              <a:rPr lang="en-US" sz="1600" baseline="0" dirty="0"/>
              <a:t>to complete the mandatory Joint Knowledge Online (JKO) BRS Opt-In Course. The BRS Opt-In Course is designed to provide </a:t>
            </a:r>
            <a:r>
              <a:rPr lang="en-US" sz="1600" dirty="0"/>
              <a:t>all opt-in</a:t>
            </a:r>
            <a:r>
              <a:rPr lang="en-US" sz="1600" baseline="0" dirty="0"/>
              <a:t> eligible service members with basic financial concepts and a comparison of both retirement systems. This presentation is informational only. </a:t>
            </a:r>
            <a:endParaRPr lang="en-US" sz="1600" dirty="0"/>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2</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381000"/>
            <a:ext cx="3132137" cy="2351088"/>
          </a:xfrm>
        </p:spPr>
      </p:sp>
      <p:sp>
        <p:nvSpPr>
          <p:cNvPr id="3" name="Notes Placeholder 2"/>
          <p:cNvSpPr>
            <a:spLocks noGrp="1"/>
          </p:cNvSpPr>
          <p:nvPr>
            <p:ph type="body" idx="1"/>
          </p:nvPr>
        </p:nvSpPr>
        <p:spPr>
          <a:xfrm>
            <a:off x="685800" y="3048000"/>
            <a:ext cx="5607050" cy="6019800"/>
          </a:xfrm>
        </p:spPr>
        <p:txBody>
          <a:bodyPr>
            <a:noAutofit/>
          </a:bodyPr>
          <a:lstStyle/>
          <a:p>
            <a:pPr>
              <a:spcBef>
                <a:spcPts val="0"/>
              </a:spcBef>
            </a:pPr>
            <a:r>
              <a:rPr lang="en-US" b="1" dirty="0">
                <a:latin typeface="Arial" panose="020B0604020202020204" pitchFamily="34" charset="0"/>
                <a:cs typeface="Arial" panose="020B0604020202020204" pitchFamily="34" charset="0"/>
              </a:rPr>
              <a:t>Legacy Retirement System</a:t>
            </a:r>
          </a:p>
          <a:p>
            <a:pPr marL="285721" indent="-285721">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Under the Legacy Retirement System, which we often</a:t>
            </a:r>
            <a:r>
              <a:rPr lang="en-US" baseline="0" dirty="0">
                <a:latin typeface="Arial" panose="020B0604020202020204" pitchFamily="34" charset="0"/>
                <a:cs typeface="Arial" panose="020B0604020202020204" pitchFamily="34" charset="0"/>
              </a:rPr>
              <a:t> call the “High-3 System,” because the retired pay is based on an average of a Service member’s highest three years of pay</a:t>
            </a:r>
            <a:r>
              <a:rPr lang="en-US" dirty="0">
                <a:latin typeface="Arial" panose="020B0604020202020204" pitchFamily="34" charset="0"/>
                <a:cs typeface="Arial" panose="020B0604020202020204" pitchFamily="34" charset="0"/>
              </a:rPr>
              <a:t>, Service members who complete at least 20 years of active military service are eligible to receive monthly retired pay (aka defined annuity). The</a:t>
            </a:r>
            <a:r>
              <a:rPr lang="en-US" baseline="0" dirty="0">
                <a:latin typeface="Arial" panose="020B0604020202020204" pitchFamily="34" charset="0"/>
                <a:cs typeface="Arial" panose="020B0604020202020204" pitchFamily="34" charset="0"/>
              </a:rPr>
              <a:t> retired Service member receives</a:t>
            </a:r>
            <a:r>
              <a:rPr lang="en-US" dirty="0">
                <a:latin typeface="Arial" panose="020B0604020202020204" pitchFamily="34" charset="0"/>
                <a:cs typeface="Arial" panose="020B0604020202020204" pitchFamily="34" charset="0"/>
              </a:rPr>
              <a:t> monthly retired pay based on years of service and a percentage of a Service member’s pay.  How we arrive at that amount of money is represented</a:t>
            </a:r>
            <a:r>
              <a:rPr lang="en-US" baseline="0" dirty="0">
                <a:latin typeface="Arial" panose="020B0604020202020204" pitchFamily="34" charset="0"/>
                <a:cs typeface="Arial" panose="020B0604020202020204" pitchFamily="34" charset="0"/>
              </a:rPr>
              <a:t> by the formula you see at the top.  Their years of service are multiplied by 2.5% to determine a percentage.</a:t>
            </a:r>
          </a:p>
          <a:p>
            <a:pPr marL="285721" marR="0" indent="-285721"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It’s important to note, that generally</a:t>
            </a:r>
            <a:r>
              <a:rPr lang="en-US" baseline="0" dirty="0">
                <a:latin typeface="Arial" panose="020B0604020202020204" pitchFamily="34" charset="0"/>
                <a:cs typeface="Arial" panose="020B0604020202020204" pitchFamily="34" charset="0"/>
              </a:rPr>
              <a:t> if</a:t>
            </a:r>
            <a:r>
              <a:rPr lang="en-US" dirty="0">
                <a:latin typeface="Arial" panose="020B0604020202020204" pitchFamily="34" charset="0"/>
                <a:cs typeface="Arial" panose="020B0604020202020204" pitchFamily="34" charset="0"/>
              </a:rPr>
              <a:t> a service member doesn’t make it to 20 years, they do</a:t>
            </a:r>
            <a:r>
              <a:rPr lang="en-US" baseline="0" dirty="0">
                <a:latin typeface="Arial" panose="020B0604020202020204" pitchFamily="34" charset="0"/>
                <a:cs typeface="Arial" panose="020B0604020202020204" pitchFamily="34" charset="0"/>
              </a:rPr>
              <a:t> not receive a government retirement under this system. </a:t>
            </a:r>
            <a:endParaRPr lang="en-US"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Under the legacy</a:t>
            </a:r>
            <a:r>
              <a:rPr lang="en-US" baseline="0" dirty="0">
                <a:latin typeface="Arial" panose="020B0604020202020204" pitchFamily="34" charset="0"/>
                <a:cs typeface="Arial" panose="020B0604020202020204" pitchFamily="34" charset="0"/>
              </a:rPr>
              <a:t> retirement system today, </a:t>
            </a:r>
            <a:r>
              <a:rPr lang="en-US" dirty="0">
                <a:latin typeface="Arial" panose="020B0604020202020204" pitchFamily="34" charset="0"/>
                <a:cs typeface="Arial" panose="020B0604020202020204" pitchFamily="34" charset="0"/>
              </a:rPr>
              <a:t>only 19% of active component Service members qualify for monthly retired pay,</a:t>
            </a:r>
            <a:r>
              <a:rPr lang="en-US" baseline="0" dirty="0">
                <a:latin typeface="Arial" panose="020B0604020202020204" pitchFamily="34" charset="0"/>
                <a:cs typeface="Arial" panose="020B0604020202020204" pitchFamily="34" charset="0"/>
              </a:rPr>
              <a:t> and only about 14% of our National Guard and Reserve population</a:t>
            </a:r>
            <a:r>
              <a:rPr lang="en-US" dirty="0">
                <a:latin typeface="Arial" panose="020B0604020202020204" pitchFamily="34" charset="0"/>
                <a:cs typeface="Arial" panose="020B0604020202020204" pitchFamily="34" charset="0"/>
              </a:rPr>
              <a:t>. This means approximately 81% of active Service members and up to 86% of reservists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leave military service with no government retirement benefits. </a:t>
            </a:r>
          </a:p>
          <a:p>
            <a:pPr marL="285721" indent="-285721">
              <a:spcBef>
                <a:spcPts val="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spcBef>
                <a:spcPts val="0"/>
              </a:spcBef>
            </a:pPr>
            <a:r>
              <a:rPr lang="en-US" b="1" dirty="0">
                <a:latin typeface="Arial" panose="020B0604020202020204" pitchFamily="34" charset="0"/>
                <a:cs typeface="Arial" panose="020B0604020202020204" pitchFamily="34" charset="0"/>
              </a:rPr>
              <a:t>Blended Retirement System:</a:t>
            </a:r>
          </a:p>
          <a:p>
            <a:pPr marL="285721" indent="-285721">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The new Blended Retirement System combines the legacy 20-year military retirement system (the defined annuity), with a defined contribution plan, known as the Thrift Savings Plan or TSP, as it’s more commonly referred too. </a:t>
            </a:r>
          </a:p>
          <a:p>
            <a:pPr marL="285721" indent="-285721">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The defined contribution component or TSP, includes automatic 1% DoD contributions after 60-days and up to 4% additional matching contributions after two-years of service to the member’s TSP account. </a:t>
            </a:r>
          </a:p>
          <a:p>
            <a:pPr marL="285721" indent="-285721">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The new Blended Retirement System will now ensure nearly 85 percent of military Service members leave the service with retirement benefits.</a:t>
            </a:r>
            <a:r>
              <a:rPr lang="en-US" baseline="0" dirty="0">
                <a:latin typeface="Arial" panose="020B0604020202020204" pitchFamily="34" charset="0"/>
                <a:cs typeface="Arial" panose="020B0604020202020204" pitchFamily="34" charset="0"/>
              </a:rPr>
              <a:t> NOTE: The reason for 85% and not 100%, is because the attrition rate is generally 15% within the first two years. </a:t>
            </a:r>
            <a:endParaRPr lang="en-US"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The trade-off,</a:t>
            </a:r>
            <a:r>
              <a:rPr lang="en-US" baseline="0" dirty="0">
                <a:latin typeface="Arial" panose="020B0604020202020204" pitchFamily="34" charset="0"/>
                <a:cs typeface="Arial" panose="020B0604020202020204" pitchFamily="34" charset="0"/>
              </a:rPr>
              <a:t> as matching TSP contributions are incorporate under the BRS, the annuity is lowered.  The formula for calculating retired pay will use a 2.0% multiplier for each year of service rather than 2.5% under the legacy system.</a:t>
            </a:r>
          </a:p>
          <a:p>
            <a:pPr marL="285721" marR="0" indent="-285721"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Under both retirement systems, the service member can still earn a defined annuity, providing monthly retired pay for life. </a:t>
            </a:r>
            <a:endParaRPr lang="en-US"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baseline="0" dirty="0">
                <a:latin typeface="Arial" panose="020B0604020202020204" pitchFamily="34" charset="0"/>
                <a:cs typeface="Arial" panose="020B0604020202020204" pitchFamily="34" charset="0"/>
              </a:rPr>
              <a:t>But…as you see at the bottom, BRS will provide retirement benefits to approximately 85% of the force, rather than the 19% who receive benefits under the legacy system.</a:t>
            </a:r>
            <a:endParaRPr lang="en-US"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3</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171432" indent="-171432" defTabSz="914307">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Everyone currently serving in the Uniformed Services as of December 31, 2017 will be grandfathered</a:t>
            </a:r>
            <a:r>
              <a:rPr lang="en-US" baseline="0" dirty="0">
                <a:latin typeface="Arial" panose="020B0604020202020204" pitchFamily="34" charset="0"/>
                <a:cs typeface="Arial" panose="020B0604020202020204" pitchFamily="34" charset="0"/>
              </a:rPr>
              <a:t> under their current retirement system.</a:t>
            </a:r>
          </a:p>
          <a:p>
            <a:pPr marL="171432" indent="-171432" defTabSz="914307">
              <a:spcBef>
                <a:spcPts val="0"/>
              </a:spcBef>
              <a:buFont typeface="Arial" panose="020B0604020202020204" pitchFamily="34" charset="0"/>
              <a:buChar char="•"/>
              <a:defRPr/>
            </a:pPr>
            <a:endParaRPr lang="en-US" u="sng" dirty="0">
              <a:solidFill>
                <a:srgbClr val="FF0000"/>
              </a:solidFill>
              <a:latin typeface="Arial" panose="020B0604020202020204" pitchFamily="34" charset="0"/>
              <a:cs typeface="Arial" panose="020B0604020202020204" pitchFamily="34" charset="0"/>
            </a:endParaRPr>
          </a:p>
          <a:p>
            <a:pPr marL="171432" indent="-171432" defTabSz="914307">
              <a:spcBef>
                <a:spcPts val="0"/>
              </a:spcBef>
              <a:buFont typeface="Arial" panose="020B0604020202020204" pitchFamily="34" charset="0"/>
              <a:buChar char="•"/>
              <a:defRPr/>
            </a:pPr>
            <a:r>
              <a:rPr lang="en-US" u="sng" dirty="0">
                <a:solidFill>
                  <a:srgbClr val="FF0000"/>
                </a:solidFill>
                <a:latin typeface="Arial" panose="020B0604020202020204" pitchFamily="34" charset="0"/>
                <a:cs typeface="Arial" panose="020B0604020202020204" pitchFamily="34" charset="0"/>
              </a:rPr>
              <a:t>NO</a:t>
            </a:r>
            <a:r>
              <a:rPr lang="en-US" u="sng" baseline="0" dirty="0">
                <a:solidFill>
                  <a:srgbClr val="FF0000"/>
                </a:solidFill>
                <a:latin typeface="Arial" panose="020B0604020202020204" pitchFamily="34" charset="0"/>
                <a:cs typeface="Arial" panose="020B0604020202020204" pitchFamily="34" charset="0"/>
              </a:rPr>
              <a:t> ONE will be automatically moved to the Blended Retirement System. You will have to physically make the opt-in election. </a:t>
            </a:r>
          </a:p>
          <a:p>
            <a:pPr marL="171432" indent="-171432" defTabSz="914307">
              <a:spcBef>
                <a:spcPts val="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1432" indent="-171432" defTabSz="914307">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Those active</a:t>
            </a:r>
            <a:r>
              <a:rPr lang="en-US" baseline="0" dirty="0">
                <a:latin typeface="Arial" panose="020B0604020202020204" pitchFamily="34" charset="0"/>
                <a:cs typeface="Arial" panose="020B0604020202020204" pitchFamily="34" charset="0"/>
              </a:rPr>
              <a:t> component Service members with more than 12 years of total service and </a:t>
            </a:r>
            <a:r>
              <a:rPr lang="en-US" dirty="0">
                <a:latin typeface="Arial" panose="020B0604020202020204" pitchFamily="34" charset="0"/>
                <a:cs typeface="Arial" panose="020B0604020202020204" pitchFamily="34" charset="0"/>
              </a:rPr>
              <a:t>Reserve Component Service members with more than 4,320 retirement points as of Dec. 31, 2017, will remain under the legacy retirement system. </a:t>
            </a:r>
          </a:p>
          <a:p>
            <a:pPr marL="171432" indent="-171432" defTabSz="914307">
              <a:spcBef>
                <a:spcPts val="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1432" indent="-171432" defTabSz="914307">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But some Service</a:t>
            </a:r>
            <a:r>
              <a:rPr lang="en-US" baseline="0" dirty="0">
                <a:latin typeface="Arial" panose="020B0604020202020204" pitchFamily="34" charset="0"/>
                <a:cs typeface="Arial" panose="020B0604020202020204" pitchFamily="34" charset="0"/>
              </a:rPr>
              <a:t> members </a:t>
            </a:r>
            <a:r>
              <a:rPr lang="en-US" dirty="0">
                <a:latin typeface="Arial" panose="020B0604020202020204" pitchFamily="34" charset="0"/>
                <a:cs typeface="Arial" panose="020B0604020202020204" pitchFamily="34" charset="0"/>
              </a:rPr>
              <a:t>may have a choice to make.</a:t>
            </a:r>
          </a:p>
          <a:p>
            <a:pPr>
              <a:spcBef>
                <a:spcPts val="0"/>
              </a:spcBef>
            </a:pPr>
            <a:endParaRPr lang="en-US"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If you are in the Active Component and have </a:t>
            </a:r>
            <a:r>
              <a:rPr lang="en-US" baseline="0" dirty="0">
                <a:latin typeface="Arial" panose="020B0604020202020204" pitchFamily="34" charset="0"/>
                <a:cs typeface="Arial" panose="020B0604020202020204" pitchFamily="34" charset="0"/>
              </a:rPr>
              <a:t>less than 12 years of total service or in the</a:t>
            </a:r>
            <a:r>
              <a:rPr lang="en-US" dirty="0">
                <a:latin typeface="Arial" panose="020B0604020202020204" pitchFamily="34" charset="0"/>
                <a:cs typeface="Arial" panose="020B0604020202020204" pitchFamily="34" charset="0"/>
              </a:rPr>
              <a:t> Reserve Component with less than 4,320 retirement points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 of</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January 1, 2018, will have the choice of whether to stay with the legacy retirement system or opt in to the new Blended Retirement System. </a:t>
            </a:r>
          </a:p>
          <a:p>
            <a:pPr marL="171432" indent="-171432">
              <a:spcBef>
                <a:spcPts val="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New accessions after January 1, 2018, will automatically be enrolled in the new Blended Retirement System.</a:t>
            </a:r>
          </a:p>
          <a:p>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4</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3086100" cy="2314575"/>
          </a:xfrm>
        </p:spPr>
      </p:sp>
      <p:sp>
        <p:nvSpPr>
          <p:cNvPr id="3" name="Notes Placeholder 2"/>
          <p:cNvSpPr>
            <a:spLocks noGrp="1"/>
          </p:cNvSpPr>
          <p:nvPr>
            <p:ph type="body" idx="1"/>
          </p:nvPr>
        </p:nvSpPr>
        <p:spPr>
          <a:xfrm>
            <a:off x="685800" y="3200400"/>
            <a:ext cx="5607050" cy="5943600"/>
          </a:xfrm>
        </p:spPr>
        <p:txBody>
          <a:bodyPr>
            <a:noAutofit/>
          </a:bodyPr>
          <a:lstStyle/>
          <a:p>
            <a:pPr marL="171432" indent="-171432">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Let’s take a more detail look at the new Blended Retirement System. </a:t>
            </a:r>
          </a:p>
          <a:p>
            <a:pPr>
              <a:spcBef>
                <a:spcPts val="0"/>
              </a:spcBef>
            </a:pPr>
            <a:endParaRPr lang="en-US" sz="1100"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sz="1100" b="1" dirty="0">
                <a:latin typeface="Arial" panose="020B0604020202020204" pitchFamily="34" charset="0"/>
                <a:cs typeface="Arial" panose="020B0604020202020204" pitchFamily="34" charset="0"/>
              </a:rPr>
              <a:t>MONTHLY RETIRED PAY: </a:t>
            </a:r>
            <a:r>
              <a:rPr lang="en-US" sz="1100" dirty="0">
                <a:latin typeface="Arial" panose="020B0604020202020204" pitchFamily="34" charset="0"/>
                <a:cs typeface="Arial" panose="020B0604020202020204" pitchFamily="34" charset="0"/>
              </a:rPr>
              <a:t> For those who retire after at least 20 years of active service, the retirement remains predominantly a defined benefit in which the Service member will get monthly retired pay.  </a:t>
            </a:r>
          </a:p>
          <a:p>
            <a:pPr marL="742873" lvl="1" indent="-28572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Instead of being calculated at 2.5 percent times the average of the Service member’s highest 3 years of basic pay, the Service member’s monthly retired pay will be calculated with a 2.0 percent multiplier. </a:t>
            </a:r>
          </a:p>
          <a:p>
            <a:pPr>
              <a:spcBef>
                <a:spcPts val="0"/>
              </a:spcBef>
            </a:pPr>
            <a:endParaRPr lang="en-US" sz="1100"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sz="1100" b="1" dirty="0">
                <a:latin typeface="Arial" panose="020B0604020202020204" pitchFamily="34" charset="0"/>
                <a:cs typeface="Arial" panose="020B0604020202020204" pitchFamily="34" charset="0"/>
              </a:rPr>
              <a:t>TSP: </a:t>
            </a:r>
            <a:r>
              <a:rPr lang="en-US" sz="1100" b="0" dirty="0">
                <a:latin typeface="Arial" panose="020B0604020202020204" pitchFamily="34" charset="0"/>
                <a:cs typeface="Arial" panose="020B0604020202020204" pitchFamily="34" charset="0"/>
              </a:rPr>
              <a:t>In addition, the </a:t>
            </a:r>
            <a:r>
              <a:rPr lang="en-US" sz="1100" dirty="0">
                <a:latin typeface="Arial" panose="020B0604020202020204" pitchFamily="34" charset="0"/>
                <a:cs typeface="Arial" panose="020B0604020202020204" pitchFamily="34" charset="0"/>
              </a:rPr>
              <a:t>Blended Retirement System includes a TSP component. </a:t>
            </a:r>
          </a:p>
          <a:p>
            <a:pPr marL="742873" lvl="1" indent="-285721">
              <a:spcBef>
                <a:spcPts val="0"/>
              </a:spcBef>
              <a:buFont typeface="Arial" panose="020B0604020202020204" pitchFamily="34" charset="0"/>
              <a:buChar char="•"/>
            </a:pPr>
            <a:r>
              <a:rPr lang="en-US" sz="1100" b="1" dirty="0">
                <a:latin typeface="Arial" panose="020B0604020202020204" pitchFamily="34" charset="0"/>
                <a:cs typeface="Arial" panose="020B0604020202020204" pitchFamily="34" charset="0"/>
              </a:rPr>
              <a:t>New Accessions: </a:t>
            </a:r>
          </a:p>
          <a:p>
            <a:pPr marL="1200073" lvl="2" indent="-28572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All new accessions after January 1, 2018, will be automatically enrolled into the TSP at 3% of their base pay, with automatic 1% DoD contributions starting after 60 days, and DoD matching up to 4% at the start of the third year of service.  </a:t>
            </a:r>
          </a:p>
          <a:p>
            <a:pPr marL="1200073" lvl="2" indent="-28572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Both the DoD automatic 1% and the matching contributions continue through the end of the pay period during which the Service member attains 26 years of service. </a:t>
            </a:r>
          </a:p>
          <a:p>
            <a:pPr marL="742873" lvl="1" indent="-285721">
              <a:spcBef>
                <a:spcPts val="0"/>
              </a:spcBef>
              <a:buFont typeface="Arial" panose="020B0604020202020204" pitchFamily="34" charset="0"/>
              <a:buChar char="•"/>
            </a:pPr>
            <a:r>
              <a:rPr lang="en-US" sz="1100" b="1" dirty="0">
                <a:latin typeface="Arial" panose="020B0604020202020204" pitchFamily="34" charset="0"/>
                <a:cs typeface="Arial" panose="020B0604020202020204" pitchFamily="34" charset="0"/>
              </a:rPr>
              <a:t>Opt-In Service Members:</a:t>
            </a:r>
          </a:p>
          <a:p>
            <a:pPr marL="1200073" lvl="2" indent="-28572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Current Service members who opt-in to the new Blended Retirement System between January 1, 2018, and December 31, 2018,</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will receive DoD automatic 1% contribution of their basic pay and up to 4% additional DoD matching beginning the first pay period of election. There is no 60 day or two year waiting period, as there is with new accessions. </a:t>
            </a:r>
          </a:p>
          <a:p>
            <a:pPr marL="171432" indent="-171432">
              <a:spcBef>
                <a:spcPts val="0"/>
              </a:spcBef>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p>
            <a:pPr marL="171432" indent="-171432">
              <a:spcBef>
                <a:spcPts val="0"/>
              </a:spcBef>
              <a:buFont typeface="Arial" panose="020B0604020202020204" pitchFamily="34" charset="0"/>
              <a:buChar char="•"/>
            </a:pPr>
            <a:r>
              <a:rPr lang="en-US" sz="1100" b="1" dirty="0">
                <a:latin typeface="Arial" panose="020B0604020202020204" pitchFamily="34" charset="0"/>
                <a:cs typeface="Arial" panose="020B0604020202020204" pitchFamily="34" charset="0"/>
              </a:rPr>
              <a:t>CONTINUATION PAY: </a:t>
            </a:r>
            <a:r>
              <a:rPr lang="en-US" sz="1100" dirty="0">
                <a:latin typeface="Arial" panose="020B0604020202020204" pitchFamily="34" charset="0"/>
                <a:cs typeface="Arial" panose="020B0604020202020204" pitchFamily="34" charset="0"/>
              </a:rPr>
              <a:t>The law also included a continuation pay provision as a way to encourage Service members to continue serving in the Uniformed Services. </a:t>
            </a:r>
          </a:p>
          <a:p>
            <a:pPr marL="628586" lvl="1" indent="-171432">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Continuation Pay is a direct cash payout, like a bonus. </a:t>
            </a:r>
          </a:p>
          <a:p>
            <a:pPr marL="628586" lvl="1" indent="-171432">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It is targeted at the mid-career mark, payable between completion of 8 years of service and before completion of the 12</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year of service. </a:t>
            </a:r>
          </a:p>
          <a:p>
            <a:pPr marL="628586" lvl="1" indent="-171432">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Minimum for AC is 2.5x monthly basic pay up to a maximum of 13x</a:t>
            </a:r>
          </a:p>
          <a:p>
            <a:pPr marL="628586" lvl="1" indent="-171432">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Minimum for RC is 0.5x monthly basic pay (of active duty) up to a maximum of 6x (AGR/FTS receive active component rates)</a:t>
            </a:r>
          </a:p>
          <a:p>
            <a:pPr marL="628586" lvl="1" indent="-171432">
              <a:spcBef>
                <a:spcPts val="0"/>
              </a:spcBef>
              <a:buFont typeface="Arial" panose="020B0604020202020204" pitchFamily="34" charset="0"/>
              <a:buChar char="•"/>
            </a:pPr>
            <a:r>
              <a:rPr lang="en-US" sz="1100" b="0" dirty="0">
                <a:latin typeface="Arial" panose="020B0604020202020204" pitchFamily="34" charset="0"/>
                <a:cs typeface="Arial" panose="020B0604020202020204" pitchFamily="34" charset="0"/>
              </a:rPr>
              <a:t>Each</a:t>
            </a:r>
            <a:r>
              <a:rPr lang="en-US" sz="1100" b="0" baseline="0" dirty="0">
                <a:latin typeface="Arial" panose="020B0604020202020204" pitchFamily="34" charset="0"/>
                <a:cs typeface="Arial" panose="020B0604020202020204" pitchFamily="34" charset="0"/>
              </a:rPr>
              <a:t> Service will determine when and at which rate continuation will be paid-out. The Services’ continue to work on this provision. </a:t>
            </a:r>
          </a:p>
          <a:p>
            <a:pPr marL="285721" indent="-285721">
              <a:spcBef>
                <a:spcPts val="0"/>
              </a:spcBef>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sz="1100" b="1" dirty="0">
                <a:latin typeface="Arial" panose="020B0604020202020204" pitchFamily="34" charset="0"/>
                <a:cs typeface="Arial" panose="020B0604020202020204" pitchFamily="34" charset="0"/>
              </a:rPr>
              <a:t>LUMP SUM: </a:t>
            </a:r>
            <a:r>
              <a:rPr lang="en-US" sz="1100" dirty="0">
                <a:latin typeface="Arial" panose="020B0604020202020204" pitchFamily="34" charset="0"/>
                <a:cs typeface="Arial" panose="020B0604020202020204" pitchFamily="34" charset="0"/>
              </a:rPr>
              <a:t>The lump-sum option gives Service members choices at retirement. </a:t>
            </a:r>
          </a:p>
          <a:p>
            <a:pPr marL="742873" lvl="1" indent="-28572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The lump-sum option allows Service members to choose to elect 25% or 50% lump-sum payment at retirement in exchange for reduced monthly retired pay until the Service member reaches full  Social Security retirement age, which for most is 67 years old. </a:t>
            </a:r>
          </a:p>
          <a:p>
            <a:pPr marL="742873" lvl="1" indent="-28572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It is important to note, that the</a:t>
            </a:r>
            <a:r>
              <a:rPr lang="en-US" sz="1100" baseline="0" dirty="0">
                <a:latin typeface="Arial" panose="020B0604020202020204" pitchFamily="34" charset="0"/>
                <a:cs typeface="Arial" panose="020B0604020202020204" pitchFamily="34" charset="0"/>
              </a:rPr>
              <a:t> lump sum is discounted to the present value, it is not the same dollar amount a service member would receive if they continued to receive the full annuity over this period of time. </a:t>
            </a:r>
          </a:p>
          <a:p>
            <a:pPr marL="742873" lvl="1" indent="-285721">
              <a:spcBef>
                <a:spcPts val="0"/>
              </a:spcBef>
              <a:buFont typeface="Arial" panose="020B0604020202020204" pitchFamily="34" charset="0"/>
              <a:buChar char="•"/>
            </a:pPr>
            <a:r>
              <a:rPr lang="en-US" sz="1200" kern="1200" dirty="0">
                <a:solidFill>
                  <a:schemeClr val="tx1"/>
                </a:solidFill>
                <a:effectLst/>
                <a:latin typeface="+mn-lt"/>
                <a:ea typeface="+mn-ea"/>
                <a:cs typeface="+mn-cs"/>
              </a:rPr>
              <a:t>The formula for calculating the lump sum discount rate is based on the Department of Treasury published market rates</a:t>
            </a:r>
            <a:r>
              <a:rPr lang="en-US" sz="1200" kern="1200" baseline="0" dirty="0">
                <a:solidFill>
                  <a:schemeClr val="tx1"/>
                </a:solidFill>
                <a:effectLst/>
                <a:latin typeface="+mn-lt"/>
                <a:ea typeface="+mn-ea"/>
                <a:cs typeface="+mn-cs"/>
              </a:rPr>
              <a:t> and will be published each year.</a:t>
            </a:r>
            <a:r>
              <a:rPr lang="en-US" sz="1200" kern="1200" dirty="0">
                <a:solidFill>
                  <a:schemeClr val="tx1"/>
                </a:solidFill>
                <a:effectLst/>
                <a:latin typeface="+mn-lt"/>
                <a:ea typeface="+mn-ea"/>
                <a:cs typeface="+mn-cs"/>
              </a:rPr>
              <a:t> The discount rate for 2018 will be published on June 1, 2017. </a:t>
            </a:r>
          </a:p>
          <a:p>
            <a:pPr marL="742873" lvl="1" indent="-285721">
              <a:spcBef>
                <a:spcPts val="0"/>
              </a:spcBef>
              <a:buFont typeface="Arial" panose="020B0604020202020204" pitchFamily="34" charset="0"/>
              <a:buChar char="•"/>
            </a:pPr>
            <a:r>
              <a:rPr lang="en-US" sz="1200" kern="1200" dirty="0">
                <a:solidFill>
                  <a:schemeClr val="tx1"/>
                </a:solidFill>
                <a:effectLst/>
                <a:latin typeface="+mn-lt"/>
                <a:ea typeface="+mn-ea"/>
                <a:cs typeface="+mn-cs"/>
              </a:rPr>
              <a:t>For the Reserve Component the lump sum option is available at age 60 (non-regular retirement) or earlier based on creditable active service. </a:t>
            </a:r>
            <a:endParaRPr lang="en-US" sz="1600" dirty="0"/>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5</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lump-sum option is a new option for service members under the Blended Retirement System, providing choices at retirement.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Ninety days prior to retirement, a service member may choose to receive either 25-percent or 50-percent of the discounted present value of their future retirement payments.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That percentage is calculated from the date of retirement to full Social Security retirement age, which for most is 67 years old.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lump sum election is paid out no later than 60 days after retirement, in exchange for reduced monthly retired pay.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Monthly retired pay returns to the full amount when the service member reaches their full Social Security retirement age, again, which for most is 67 years old.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discount rate for the lump sum will be determined annually and announced by DoD each June 1.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Important to note, lump sum payments are considered taxable income. However, service members may choose to receive their lump sum payments in up to four installments over four years to reduce their tax burden.  </a:t>
            </a:r>
          </a:p>
          <a:p>
            <a:endParaRPr lang="en-US" dirty="0"/>
          </a:p>
          <a:p>
            <a:r>
              <a:rPr lang="en-US" dirty="0"/>
              <a:t>**For</a:t>
            </a:r>
            <a:r>
              <a:rPr lang="en-US" baseline="0" dirty="0"/>
              <a:t> the Reserve Component, a non-regular retirement slide is located at the back of this presentation.</a:t>
            </a:r>
            <a:endParaRPr lang="en-US" dirty="0"/>
          </a:p>
          <a:p>
            <a:endParaRPr lang="en-US" dirty="0"/>
          </a:p>
          <a:p>
            <a:r>
              <a:rPr lang="en-US" dirty="0"/>
              <a:t>The lump-sum option allows service members to choose to receive 50-percent or 25-percent of the discounted net present value of their future retirement payments at retirement in exchange for reduced monthly retired pay until the service member reaches full retirement age.  The monthly retired pay reverts to the full pension amount when the service member reaches Social Security retirement age, which for most will be 67 years old.  No such lump-sum option exists under the legacy military retirement system.  </a:t>
            </a:r>
          </a:p>
          <a:p>
            <a:endParaRPr lang="en-US" dirty="0"/>
          </a:p>
          <a:p>
            <a:r>
              <a:rPr lang="en-US" b="1" dirty="0"/>
              <a:t>NOTE: </a:t>
            </a:r>
            <a:r>
              <a:rPr lang="en-US" dirty="0"/>
              <a:t>The law establishing the Blended Retirement System directs the Secretary of Defense to consider personal discount rates in establishing the discount rate used to determine the lump sum payment amount. The Department has made no decisions on personal discount rates. The DoD continues to work on guidance related to this provision of the Blended Retirement System.</a:t>
            </a:r>
          </a:p>
          <a:p>
            <a:endParaRPr lang="en-US" dirty="0"/>
          </a:p>
        </p:txBody>
      </p:sp>
      <p:sp>
        <p:nvSpPr>
          <p:cNvPr id="4" name="Slide Number Placeholder 3"/>
          <p:cNvSpPr>
            <a:spLocks noGrp="1"/>
          </p:cNvSpPr>
          <p:nvPr>
            <p:ph type="sldNum" sz="quarter" idx="10"/>
          </p:nvPr>
        </p:nvSpPr>
        <p:spPr/>
        <p:txBody>
          <a:bodyPr/>
          <a:lstStyle/>
          <a:p>
            <a:fld id="{B41C19D7-4197-46DF-BF35-C067B8B80B97}" type="slidenum">
              <a:rPr lang="en-US" smtClean="0"/>
              <a:t>6</a:t>
            </a:fld>
            <a:endParaRPr lang="en-US"/>
          </a:p>
        </p:txBody>
      </p:sp>
    </p:spTree>
    <p:extLst>
      <p:ext uri="{BB962C8B-B14F-4D97-AF65-F5344CB8AC3E}">
        <p14:creationId xmlns:p14="http://schemas.microsoft.com/office/powerpoint/2010/main" val="327472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000" dirty="0">
                <a:latin typeface="Arial" panose="020B0604020202020204" pitchFamily="34" charset="0"/>
                <a:cs typeface="Arial" panose="020B0604020202020204" pitchFamily="34" charset="0"/>
              </a:rPr>
              <a:t>The following timeline outlines major milestones along the way towards implementation of the Blended Retirement System.</a:t>
            </a:r>
          </a:p>
          <a:p>
            <a:endParaRPr lang="en-US" sz="1000" b="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 few key milestones I’d like to highlight:</a:t>
            </a:r>
          </a:p>
          <a:p>
            <a:pPr marL="285721" indent="-285721">
              <a:spcBef>
                <a:spcPts val="0"/>
              </a:spcBef>
              <a:buFont typeface="Arial" panose="020B0604020202020204" pitchFamily="34" charset="0"/>
              <a:buChar char="•"/>
            </a:pPr>
            <a:r>
              <a:rPr lang="en-US" sz="1000" b="1" dirty="0">
                <a:latin typeface="Arial" panose="020B0604020202020204" pitchFamily="34" charset="0"/>
                <a:cs typeface="Arial" panose="020B0604020202020204" pitchFamily="34" charset="0"/>
              </a:rPr>
              <a:t>January 31, 2017, Opt-in Training begins: </a:t>
            </a:r>
            <a:r>
              <a:rPr lang="en-US" sz="1000" dirty="0">
                <a:latin typeface="Arial" panose="020B0604020202020204" pitchFamily="34" charset="0"/>
                <a:cs typeface="Arial" panose="020B0604020202020204" pitchFamily="34" charset="0"/>
              </a:rPr>
              <a:t>Members with fewer than 12 years of service as of December 31, 2017 (or fewer than 4,320 retirement points in the case of Reserve Component members) are grandfathered under the current retirement system, but will be eligible to opt-in to BRS.   This is a </a:t>
            </a:r>
            <a:r>
              <a:rPr lang="en-US" sz="1000" u="sng" dirty="0">
                <a:latin typeface="Arial" panose="020B0604020202020204" pitchFamily="34" charset="0"/>
                <a:cs typeface="Arial" panose="020B0604020202020204" pitchFamily="34" charset="0"/>
              </a:rPr>
              <a:t>required course </a:t>
            </a:r>
            <a:r>
              <a:rPr lang="en-US" sz="1000" dirty="0">
                <a:latin typeface="Arial" panose="020B0604020202020204" pitchFamily="34" charset="0"/>
                <a:cs typeface="Arial" panose="020B0604020202020204" pitchFamily="34" charset="0"/>
              </a:rPr>
              <a:t>and will aid eligible Service members, both active and reserve, in understanding and comparing the legacy and new retirement systems. </a:t>
            </a:r>
          </a:p>
          <a:p>
            <a:pPr marL="285721" indent="-285721">
              <a:spcBef>
                <a:spcPts val="0"/>
              </a:spcBef>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sz="1000" b="1" dirty="0">
                <a:latin typeface="Arial" panose="020B0604020202020204" pitchFamily="34" charset="0"/>
                <a:cs typeface="Arial" panose="020B0604020202020204" pitchFamily="34" charset="0"/>
              </a:rPr>
              <a:t>Spring 2017: Comparison Calculator goes live:  </a:t>
            </a:r>
            <a:r>
              <a:rPr lang="en-US" sz="1000" dirty="0">
                <a:latin typeface="Arial" panose="020B0604020202020204" pitchFamily="34" charset="0"/>
                <a:cs typeface="Arial" panose="020B0604020202020204" pitchFamily="34" charset="0"/>
              </a:rPr>
              <a:t>Will allow Service members to compare their anticipated benefits and investment earnings under both the Legacy retirement system and the BRS.  </a:t>
            </a:r>
          </a:p>
          <a:p>
            <a:pPr>
              <a:spcBef>
                <a:spcPts val="0"/>
              </a:spcBef>
            </a:pPr>
            <a:endParaRPr lang="en-US" sz="1000"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sz="1000" b="1" dirty="0">
                <a:latin typeface="Arial" panose="020B0604020202020204" pitchFamily="34" charset="0"/>
                <a:cs typeface="Arial" panose="020B0604020202020204" pitchFamily="34" charset="0"/>
              </a:rPr>
              <a:t>June 2017: </a:t>
            </a:r>
            <a:r>
              <a:rPr lang="en-US" sz="1000" dirty="0">
                <a:latin typeface="Arial" panose="020B0604020202020204" pitchFamily="34" charset="0"/>
                <a:cs typeface="Arial" panose="020B0604020202020204" pitchFamily="34" charset="0"/>
              </a:rPr>
              <a:t>OSD will publish the lump sum discount rate for 2018.  This rate will be published annually in June for the following calendar year based on the market benchmark + adjustment factor.</a:t>
            </a:r>
          </a:p>
          <a:p>
            <a:pPr>
              <a:spcBef>
                <a:spcPts val="0"/>
              </a:spcBef>
            </a:pPr>
            <a:endParaRPr lang="en-US" sz="1000"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sz="1000" b="1" dirty="0">
                <a:latin typeface="Arial" panose="020B0604020202020204" pitchFamily="34" charset="0"/>
                <a:cs typeface="Arial" panose="020B0604020202020204" pitchFamily="34" charset="0"/>
              </a:rPr>
              <a:t>January 1, 2018 – December 31, 2018, OPT-IN WINDOW: </a:t>
            </a:r>
            <a:r>
              <a:rPr lang="en-US" sz="1000" dirty="0">
                <a:latin typeface="Arial" panose="020B0604020202020204" pitchFamily="34" charset="0"/>
                <a:cs typeface="Arial" panose="020B0604020202020204" pitchFamily="34" charset="0"/>
              </a:rPr>
              <a:t>The opt-in or election period for BRS will begin January 1, 2018 and conclude on December 31, 2018. </a:t>
            </a:r>
          </a:p>
          <a:p>
            <a:pPr>
              <a:spcBef>
                <a:spcPts val="0"/>
              </a:spcBef>
            </a:pPr>
            <a:endParaRPr lang="en-US" sz="1000" dirty="0">
              <a:latin typeface="Arial" panose="020B0604020202020204" pitchFamily="34" charset="0"/>
              <a:cs typeface="Arial" panose="020B0604020202020204" pitchFamily="34" charset="0"/>
            </a:endParaRPr>
          </a:p>
          <a:p>
            <a:pPr marL="285721" indent="-285721">
              <a:spcBef>
                <a:spcPts val="0"/>
              </a:spcBef>
              <a:buFont typeface="Arial" panose="020B0604020202020204" pitchFamily="34" charset="0"/>
              <a:buChar char="•"/>
            </a:pPr>
            <a:r>
              <a:rPr lang="en-US" sz="1000" b="1" dirty="0">
                <a:latin typeface="Arial" panose="020B0604020202020204" pitchFamily="34" charset="0"/>
                <a:cs typeface="Arial" panose="020B0604020202020204" pitchFamily="34" charset="0"/>
              </a:rPr>
              <a:t>January 2018: </a:t>
            </a:r>
            <a:r>
              <a:rPr lang="en-US" sz="1000" dirty="0">
                <a:latin typeface="Arial" panose="020B0604020202020204" pitchFamily="34" charset="0"/>
                <a:cs typeface="Arial" panose="020B0604020202020204" pitchFamily="34" charset="0"/>
              </a:rPr>
              <a:t>Training for all new accessions is released, providing a summary of their retirement system and their options for investing in TSP.</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7</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Autofit/>
          </a:bodyPr>
          <a:lstStyle/>
          <a:p>
            <a:pPr marL="285692" indent="-285692">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The DoD has initiated an 18 month long multi-stage financial education training curriculum to fully prepare Active and Reserve component members and their families. These courses will be available on Joint Knowledge Online (JKO) .</a:t>
            </a:r>
          </a:p>
          <a:p>
            <a:pPr>
              <a:spcBef>
                <a:spcPts val="0"/>
              </a:spcBef>
            </a:pPr>
            <a:endParaRPr lang="en-US" sz="1000" dirty="0">
              <a:latin typeface="Arial" panose="020B0604020202020204" pitchFamily="34" charset="0"/>
              <a:cs typeface="Arial" panose="020B0604020202020204" pitchFamily="34" charset="0"/>
            </a:endParaRPr>
          </a:p>
          <a:p>
            <a:pPr marL="285692" indent="-285692">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The </a:t>
            </a:r>
            <a:r>
              <a:rPr lang="en-US" sz="1000" b="1" dirty="0">
                <a:latin typeface="Arial" panose="020B0604020202020204" pitchFamily="34" charset="0"/>
                <a:cs typeface="Arial" panose="020B0604020202020204" pitchFamily="34" charset="0"/>
              </a:rPr>
              <a:t>Leader Course </a:t>
            </a:r>
            <a:r>
              <a:rPr lang="en-US" sz="1000" dirty="0">
                <a:latin typeface="Arial" panose="020B0604020202020204" pitchFamily="34" charset="0"/>
                <a:cs typeface="Arial" panose="020B0604020202020204" pitchFamily="34" charset="0"/>
              </a:rPr>
              <a:t>is designed to provide military and civilian leaders with an understanding of the key components of BRS and the DoD plan to educate the force, including retirement plan comparisons, key milestones, and an overview of the opt-in option for Service members. Although geared towards leaders, BRS-LC is available to all Service members on JKO and MilitaryOneSource.mil.  Anyone looking for additional information is encouraged to take the course.</a:t>
            </a:r>
          </a:p>
          <a:p>
            <a:pPr marL="285692" indent="-285692">
              <a:spcBef>
                <a:spcPts val="0"/>
              </a:spcBef>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692" indent="-285692">
              <a:spcBef>
                <a:spcPts val="0"/>
              </a:spcBef>
              <a:buFont typeface="Arial" panose="020B0604020202020204" pitchFamily="34" charset="0"/>
              <a:buChar char="•"/>
            </a:pPr>
            <a:r>
              <a:rPr lang="en-US" sz="1000" dirty="0">
                <a:latin typeface="Arial" panose="020B0604020202020204" pitchFamily="34" charset="0"/>
                <a:cs typeface="Arial" panose="020B0604020202020204" pitchFamily="34" charset="0"/>
              </a:rPr>
              <a:t>The second course is the </a:t>
            </a:r>
            <a:r>
              <a:rPr lang="en-US" sz="1000" b="1" dirty="0">
                <a:latin typeface="Arial" panose="020B0604020202020204" pitchFamily="34" charset="0"/>
                <a:cs typeface="Arial" panose="020B0604020202020204" pitchFamily="34" charset="0"/>
              </a:rPr>
              <a:t>Personal Financial Counselors/Educators Course</a:t>
            </a:r>
            <a:r>
              <a:rPr lang="en-US" sz="1000" dirty="0">
                <a:latin typeface="Arial" panose="020B0604020202020204" pitchFamily="34" charset="0"/>
                <a:cs typeface="Arial" panose="020B0604020202020204" pitchFamily="34" charset="0"/>
              </a:rPr>
              <a:t>. This course will focus on various counseling scenarios to equip financial, retirement and similar advisers who assist commanders.</a:t>
            </a:r>
          </a:p>
          <a:p>
            <a:pPr>
              <a:spcBef>
                <a:spcPts val="0"/>
              </a:spcBef>
            </a:pPr>
            <a:endParaRPr lang="en-US" sz="1000" dirty="0">
              <a:latin typeface="Arial" panose="020B0604020202020204" pitchFamily="34" charset="0"/>
              <a:cs typeface="Arial" panose="020B0604020202020204" pitchFamily="34" charset="0"/>
            </a:endParaRPr>
          </a:p>
          <a:p>
            <a:pPr marL="285692" indent="-285692">
              <a:spcBef>
                <a:spcPts val="0"/>
              </a:spcBef>
              <a:buFont typeface="Arial" panose="020B0604020202020204" pitchFamily="34" charset="0"/>
              <a:buChar char="•"/>
            </a:pPr>
            <a:r>
              <a:rPr lang="en-US" sz="1000" b="1" dirty="0">
                <a:latin typeface="Arial" panose="020B0604020202020204" pitchFamily="34" charset="0"/>
                <a:cs typeface="Arial" panose="020B0604020202020204" pitchFamily="34" charset="0"/>
              </a:rPr>
              <a:t>The Opt-in Course </a:t>
            </a:r>
            <a:r>
              <a:rPr lang="en-US" sz="1000" dirty="0">
                <a:latin typeface="Arial" panose="020B0604020202020204" pitchFamily="34" charset="0"/>
                <a:cs typeface="Arial" panose="020B0604020202020204" pitchFamily="34" charset="0"/>
              </a:rPr>
              <a:t>is a required course for all eligible Service members. It provides eligible Service members, both active and reserve, a comparison between the legacy and new retirement systems, equips service members with financial planning and retirement concepts and real-life scenarios.</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Service members will use the knowledge gained from this course combined with their personal assessments of career goals and financial situations to decide which retirement system is best for them.  It was launched on January 31, 2017.</a:t>
            </a:r>
          </a:p>
          <a:p>
            <a:pPr marL="285692" indent="-285692">
              <a:spcBef>
                <a:spcPts val="0"/>
              </a:spcBef>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692" indent="-285692">
              <a:spcBef>
                <a:spcPts val="0"/>
              </a:spcBef>
              <a:buFont typeface="Arial" panose="020B0604020202020204" pitchFamily="34" charset="0"/>
              <a:buChar char="•"/>
            </a:pPr>
            <a:r>
              <a:rPr lang="en-US" sz="1000" b="1" dirty="0">
                <a:latin typeface="Arial" panose="020B0604020202020204" pitchFamily="34" charset="0"/>
                <a:cs typeface="Arial" panose="020B0604020202020204" pitchFamily="34" charset="0"/>
              </a:rPr>
              <a:t>Finally, the New Accession Course </a:t>
            </a:r>
            <a:r>
              <a:rPr lang="en-US" sz="1000" dirty="0">
                <a:latin typeface="Arial" panose="020B0604020202020204" pitchFamily="34" charset="0"/>
                <a:cs typeface="Arial" panose="020B0604020202020204" pitchFamily="34" charset="0"/>
              </a:rPr>
              <a:t>is geared to Service Members who begin their service on or after January 1, 2018, will be covered by BRS.  All new Service members will be required to complete BRS-NAC within their first year of service. </a:t>
            </a:r>
            <a:r>
              <a:rPr lang="en-US" sz="1000" b="1"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A53D074-C2B2-4BF8-ACBC-9164708D0F58}" type="slidenum">
              <a:rPr lang="en-US" altLang="en-US" smtClean="0">
                <a:solidFill>
                  <a:prstClr val="black"/>
                </a:solidFill>
              </a:rPr>
              <a:pPr>
                <a:defRPr/>
              </a:pPr>
              <a:t>8</a:t>
            </a:fld>
            <a:endParaRPr lang="en-US" altLang="en-US">
              <a:solidFill>
                <a:prstClr val="black"/>
              </a:solidFill>
            </a:endParaRPr>
          </a:p>
        </p:txBody>
      </p:sp>
    </p:spTree>
    <p:extLst>
      <p:ext uri="{BB962C8B-B14F-4D97-AF65-F5344CB8AC3E}">
        <p14:creationId xmlns:p14="http://schemas.microsoft.com/office/powerpoint/2010/main" val="13386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Again, the briefing today does not</a:t>
            </a:r>
            <a:r>
              <a:rPr lang="en-US" baseline="0" dirty="0">
                <a:solidFill>
                  <a:prstClr val="black"/>
                </a:solidFill>
              </a:rPr>
              <a:t> meet the mandatory opt-in training requirement. That training can only be accomplished on Joint Knowledge Online (JKO) or on your Service’s learning management system (if available), via Military One Source (non-CAC enabled), or in some limited circumstances, group training utilizing the official JKO PowerPoint presentation (96-slides) and associated facilitator guide.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solidFill>
                  <a:prstClr val="black"/>
                </a:solidFill>
              </a:rPr>
              <a:t>In all, the mandatory BRS opt-in course training will last approximately 2 hours online or 2-3 hours via the group setting.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Ensure that if you take the course outside of JKO, or your Service’s learning management system, that you turn your certificate of completion into your training manager .</a:t>
            </a:r>
          </a:p>
          <a:p>
            <a:endParaRPr lang="en-US" dirty="0"/>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9</a:t>
            </a:fld>
            <a:endParaRPr lang="en-US" dirty="0"/>
          </a:p>
        </p:txBody>
      </p:sp>
    </p:spTree>
    <p:extLst>
      <p:ext uri="{BB962C8B-B14F-4D97-AF65-F5344CB8AC3E}">
        <p14:creationId xmlns:p14="http://schemas.microsoft.com/office/powerpoint/2010/main" val="3924414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1371600" cy="1143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90600" y="0"/>
            <a:ext cx="7162800" cy="220980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76200" y="136525"/>
            <a:ext cx="2133600" cy="2073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 name="Picture 2" descr="T:\SP&amp;P Division\Planning Branch\Strategic Communications\Images\DoD_Seal_1.gif"/>
          <p:cNvPicPr>
            <a:picLocks noChangeAspect="1" noChangeArrowheads="1"/>
          </p:cNvPicPr>
          <p:nvPr userDrawn="1"/>
        </p:nvPicPr>
        <p:blipFill>
          <a:blip r:embed="rId2" cstate="print"/>
          <a:srcRect/>
          <a:stretch>
            <a:fillRect/>
          </a:stretch>
        </p:blipFill>
        <p:spPr bwMode="auto">
          <a:xfrm>
            <a:off x="190500" y="220662"/>
            <a:ext cx="1905000" cy="1905000"/>
          </a:xfrm>
          <a:prstGeom prst="rect">
            <a:avLst/>
          </a:prstGeom>
          <a:noFill/>
          <a:effectLst>
            <a:outerShdw blurRad="50800" dist="76200" dir="5400000" algn="t" rotWithShape="0">
              <a:prstClr val="black">
                <a:alpha val="40000"/>
              </a:prstClr>
            </a:outerShdw>
          </a:effectLst>
        </p:spPr>
      </p:pic>
      <p:sp>
        <p:nvSpPr>
          <p:cNvPr id="7" name="Footer Placeholder 4"/>
          <p:cNvSpPr txBox="1">
            <a:spLocks/>
          </p:cNvSpPr>
          <p:nvPr userDrawn="1"/>
        </p:nvSpPr>
        <p:spPr>
          <a:xfrm>
            <a:off x="2286000" y="6248400"/>
            <a:ext cx="6629400" cy="609600"/>
          </a:xfrm>
          <a:prstGeom prst="rect">
            <a:avLst/>
          </a:prstGeom>
        </p:spPr>
        <p:txBody>
          <a:bodyPr anchor="ctr"/>
          <a:lstStyle>
            <a:lvl1pPr>
              <a:defRPr sz="2000" b="0">
                <a:latin typeface="Copperplate-Gothic-Light" pitchFamily="2" charset="0"/>
                <a:ea typeface="Copperplate-Gothic-Light" pitchFamily="2" charset="0"/>
                <a:cs typeface="Arial" pitchFamily="34" charset="0"/>
              </a:defRPr>
            </a:lvl1pPr>
          </a:lstStyle>
          <a:p>
            <a:pPr algn="r" fontAlgn="auto">
              <a:spcBef>
                <a:spcPts val="0"/>
              </a:spcBef>
              <a:spcAft>
                <a:spcPts val="0"/>
              </a:spcAft>
              <a:defRPr/>
            </a:pPr>
            <a:r>
              <a:rPr lang="en-US" b="1" dirty="0">
                <a:solidFill>
                  <a:schemeClr val="bg1"/>
                </a:solidFill>
                <a:latin typeface="Franklin Gothic Medium Cond" panose="020B0606030402020204" pitchFamily="34" charset="0"/>
              </a:rPr>
              <a:t>PERSONNEL AND READINESS</a:t>
            </a:r>
          </a:p>
        </p:txBody>
      </p:sp>
      <p:sp>
        <p:nvSpPr>
          <p:cNvPr id="13" name="Rectangle 12"/>
          <p:cNvSpPr/>
          <p:nvPr userDrawn="1"/>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086600" y="914400"/>
            <a:ext cx="2057400" cy="1295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153400" y="0"/>
            <a:ext cx="990600" cy="1600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52400" y="6477000"/>
            <a:ext cx="3581400" cy="307777"/>
          </a:xfrm>
          <a:prstGeom prst="rect">
            <a:avLst/>
          </a:prstGeom>
          <a:noFill/>
        </p:spPr>
        <p:txBody>
          <a:bodyPr wrap="square" rtlCol="0">
            <a:spAutoFit/>
          </a:bodyPr>
          <a:lstStyle/>
          <a:p>
            <a:r>
              <a:rPr lang="en-US" sz="1400" dirty="0">
                <a:solidFill>
                  <a:schemeClr val="bg1"/>
                </a:solidFill>
              </a:rPr>
              <a:t>UNCLASSIFIED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5736" y="2514600"/>
            <a:ext cx="6172200" cy="914400"/>
          </a:xfrm>
          <a:prstGeom prst="rect">
            <a:avLst/>
          </a:prstGeom>
        </p:spPr>
        <p:txBody>
          <a:bodyPr>
            <a:noAutofit/>
          </a:bodyPr>
          <a:lstStyle>
            <a:lvl1pPr algn="l" rtl="0" eaLnBrk="1" fontAlgn="base" hangingPunct="1">
              <a:spcBef>
                <a:spcPct val="0"/>
              </a:spcBef>
              <a:spcAft>
                <a:spcPct val="0"/>
              </a:spcAft>
              <a:defRPr lang="en-US" sz="2800" b="1" baseline="0" dirty="0">
                <a:solidFill>
                  <a:srgbClr val="16216C"/>
                </a:solidFill>
                <a:latin typeface="Arial" pitchFamily="34" charset="0"/>
                <a:ea typeface="+mj-ea"/>
                <a:cs typeface="Arial" pitchFamily="34" charset="0"/>
              </a:defRPr>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1600200" y="4343400"/>
            <a:ext cx="5562600" cy="1066800"/>
          </a:xfrm>
          <a:prstGeom prst="rect">
            <a:avLst/>
          </a:prstGeom>
        </p:spPr>
        <p:txBody>
          <a:bodyPr>
            <a:normAutofit/>
          </a:bodyPr>
          <a:lstStyle>
            <a:lvl1pPr marL="0" indent="0" algn="ctr" rtl="0" eaLnBrk="0" fontAlgn="base" hangingPunct="0">
              <a:spcBef>
                <a:spcPts val="0"/>
              </a:spcBef>
              <a:spcAft>
                <a:spcPct val="0"/>
              </a:spcAft>
              <a:buClr>
                <a:srgbClr val="282C69"/>
              </a:buClr>
              <a:buFont typeface="Wingdings 2" pitchFamily="18" charset="2"/>
              <a:buNone/>
              <a:defRPr lang="en-US" sz="1800" b="0" dirty="0">
                <a:solidFill>
                  <a:schemeClr val="tx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bwMode="white">
          <a:xfrm>
            <a:off x="3124200" y="6562344"/>
            <a:ext cx="2895600" cy="168275"/>
          </a:xfrm>
        </p:spPr>
        <p:txBody>
          <a:bodyPr/>
          <a:lstStyle>
            <a:lvl1pPr algn="ctr" rtl="0" eaLnBrk="1" fontAlgn="base" hangingPunct="1">
              <a:spcBef>
                <a:spcPct val="0"/>
              </a:spcBef>
              <a:spcAft>
                <a:spcPct val="0"/>
              </a:spcAft>
              <a:defRPr lang="en-US" sz="1050" b="1" kern="1200" dirty="0">
                <a:solidFill>
                  <a:schemeClr val="bg1"/>
                </a:solidFill>
                <a:latin typeface="Arial" charset="0"/>
                <a:ea typeface="+mn-ea"/>
                <a:cs typeface="+mn-cs"/>
              </a:defRPr>
            </a:lvl1pPr>
          </a:lstStyle>
          <a:p>
            <a:pPr>
              <a:defRPr/>
            </a:pPr>
            <a:r>
              <a:rPr>
                <a:solidFill>
                  <a:prstClr val="white"/>
                </a:solidFill>
              </a:rPr>
              <a:t>Integrity - Service - Innovation</a:t>
            </a:r>
          </a:p>
        </p:txBody>
      </p:sp>
      <p:sp>
        <p:nvSpPr>
          <p:cNvPr id="6" name="Pentagon 5"/>
          <p:cNvSpPr/>
          <p:nvPr userDrawn="1"/>
        </p:nvSpPr>
        <p:spPr bwMode="auto">
          <a:xfrm>
            <a:off x="0" y="6572250"/>
            <a:ext cx="8715375" cy="161925"/>
          </a:xfrm>
          <a:prstGeom prst="homePlate">
            <a:avLst/>
          </a:prstGeom>
          <a:solidFill>
            <a:srgbClr val="282C69"/>
          </a:solidFill>
          <a:ln w="9525" cap="flat" cmpd="sng" algn="ctr">
            <a:noFill/>
            <a:prstDash val="solid"/>
            <a:miter lim="800000"/>
            <a:headEnd type="none" w="med" len="med"/>
            <a:tailEnd type="none" w="med" len="med"/>
          </a:ln>
          <a:effectLst/>
        </p:spPr>
        <p:txBody>
          <a:bodyPr wrap="none"/>
          <a:lstStyle/>
          <a:p>
            <a:pPr fontAlgn="auto">
              <a:spcBef>
                <a:spcPts val="0"/>
              </a:spcBef>
              <a:spcAft>
                <a:spcPts val="0"/>
              </a:spcAft>
              <a:defRPr/>
            </a:pPr>
            <a:endParaRPr lang="en-US" dirty="0">
              <a:solidFill>
                <a:prstClr val="black"/>
              </a:solidFill>
              <a:latin typeface="Calibri"/>
            </a:endParaRPr>
          </a:p>
        </p:txBody>
      </p:sp>
      <p:pic>
        <p:nvPicPr>
          <p:cNvPr id="7" name="Picture 14" descr="star.png"/>
          <p:cNvPicPr>
            <a:picLocks noChangeAspect="1"/>
          </p:cNvPicPr>
          <p:nvPr userDrawn="1"/>
        </p:nvPicPr>
        <p:blipFill>
          <a:blip r:embed="rId2" cstate="print"/>
          <a:srcRect/>
          <a:stretch>
            <a:fillRect/>
          </a:stretch>
        </p:blipFill>
        <p:spPr bwMode="auto">
          <a:xfrm>
            <a:off x="8710613" y="6492875"/>
            <a:ext cx="276225" cy="254000"/>
          </a:xfrm>
          <a:prstGeom prst="rect">
            <a:avLst/>
          </a:prstGeom>
          <a:noFill/>
          <a:ln w="9525">
            <a:noFill/>
            <a:miter lim="800000"/>
            <a:headEnd/>
            <a:tailEnd/>
          </a:ln>
        </p:spPr>
      </p:pic>
      <p:sp>
        <p:nvSpPr>
          <p:cNvPr id="8" name="Rectangle 8"/>
          <p:cNvSpPr txBox="1">
            <a:spLocks noChangeArrowheads="1"/>
          </p:cNvSpPr>
          <p:nvPr userDrawn="1"/>
        </p:nvSpPr>
        <p:spPr>
          <a:xfrm>
            <a:off x="2971800" y="5791200"/>
            <a:ext cx="2895600" cy="271463"/>
          </a:xfrm>
          <a:prstGeom prst="rect">
            <a:avLst/>
          </a:prstGeom>
        </p:spPr>
        <p:txBody>
          <a:bodyPr vert="horz" lIns="91440" tIns="45720" rIns="91440" bIns="45720" rtlCol="0" anchor="ctr"/>
          <a:lstStyle>
            <a:lvl1pPr algn="ctr" rtl="0" eaLnBrk="1" fontAlgn="base" hangingPunct="1">
              <a:spcBef>
                <a:spcPct val="0"/>
              </a:spcBef>
              <a:spcAft>
                <a:spcPct val="0"/>
              </a:spcAft>
              <a:defRPr lang="en-US" sz="1050" b="1" kern="1200">
                <a:solidFill>
                  <a:schemeClr val="bg1"/>
                </a:solidFill>
                <a:latin typeface="Arial" charset="0"/>
                <a:ea typeface="+mn-ea"/>
                <a:cs typeface="+mn-cs"/>
              </a:defRPr>
            </a:lvl1pPr>
          </a:lstStyle>
          <a:p>
            <a:pPr>
              <a:defRPr/>
            </a:pPr>
            <a:r>
              <a:rPr dirty="0">
                <a:solidFill>
                  <a:prstClr val="white"/>
                </a:solidFill>
              </a:rPr>
              <a:t>Integrity - Service - Innovation</a:t>
            </a:r>
          </a:p>
        </p:txBody>
      </p:sp>
    </p:spTree>
    <p:extLst>
      <p:ext uri="{BB962C8B-B14F-4D97-AF65-F5344CB8AC3E}">
        <p14:creationId xmlns:p14="http://schemas.microsoft.com/office/powerpoint/2010/main" val="62582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19B86-9834-4D3E-80C2-4D1D37A351F9}" type="datetime1">
              <a:rPr lang="en-US" smtClean="0">
                <a:solidFill>
                  <a:prstClr val="white"/>
                </a:solidFill>
              </a:rPr>
              <a:pPr/>
              <a:t>3/17/2017</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a:solidFill>
                  <a:prstClr val="white"/>
                </a:solidFill>
              </a:rPr>
              <a:t>Integrity - Service - Innovation</a:t>
            </a: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084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2ED63-F903-49E3-90B1-C22521C242F8}" type="datetime1">
              <a:rPr lang="en-US" smtClean="0">
                <a:solidFill>
                  <a:prstClr val="white"/>
                </a:solidFill>
              </a:rPr>
              <a:pPr/>
              <a:t>3/17/2017</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a:solidFill>
                  <a:prstClr val="white"/>
                </a:solidFill>
              </a:rPr>
              <a:t>Integrity - Service - Innovation</a:t>
            </a:r>
          </a:p>
        </p:txBody>
      </p:sp>
      <p:sp>
        <p:nvSpPr>
          <p:cNvPr id="7" name="Slide Number Placeholder 6"/>
          <p:cNvSpPr>
            <a:spLocks noGrp="1"/>
          </p:cNvSpPr>
          <p:nvPr>
            <p:ph type="sldNum" sz="quarter" idx="12"/>
          </p:nvPr>
        </p:nvSpPr>
        <p:spPr>
          <a:xfrm>
            <a:off x="6553200" y="6571489"/>
            <a:ext cx="2057400" cy="152400"/>
          </a:xfrm>
          <a:prstGeom prst="rect">
            <a:avLst/>
          </a:prstGeom>
        </p:spPr>
        <p:txBody>
          <a:bodyPr/>
          <a:lstStyle/>
          <a:p>
            <a:fld id="{ADB0A4B7-05AF-4F5F-8812-770AA6AFFD2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383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48820B-48F6-4C76-8E30-203C32B91387}" type="datetime1">
              <a:rPr lang="en-US" smtClean="0">
                <a:solidFill>
                  <a:prstClr val="white"/>
                </a:solidFill>
              </a:rPr>
              <a:pPr/>
              <a:t>3/17/2017</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Integrity - Service - Innovation</a:t>
            </a:r>
          </a:p>
        </p:txBody>
      </p:sp>
      <p:sp>
        <p:nvSpPr>
          <p:cNvPr id="5" name="Slide Number Placeholder 4"/>
          <p:cNvSpPr>
            <a:spLocks noGrp="1"/>
          </p:cNvSpPr>
          <p:nvPr>
            <p:ph type="sldNum" sz="quarter" idx="12"/>
          </p:nvPr>
        </p:nvSpPr>
        <p:spPr>
          <a:xfrm>
            <a:off x="6553200" y="6571489"/>
            <a:ext cx="2057400" cy="152400"/>
          </a:xfrm>
          <a:prstGeom prst="rect">
            <a:avLst/>
          </a:prstGeom>
        </p:spPr>
        <p:txBody>
          <a:bodyPr/>
          <a:lstStyle/>
          <a:p>
            <a:fld id="{AEDED5F5-54A3-4749-8E90-F5AFC8F8F0DA}" type="slidenum">
              <a:rPr lang="en-US" smtClean="0">
                <a:solidFill>
                  <a:prstClr val="white"/>
                </a:solidFill>
              </a:rPr>
              <a:pPr/>
              <a:t>‹#›</a:t>
            </a:fld>
            <a:endParaRPr lang="en-US" dirty="0">
              <a:solidFill>
                <a:prstClr val="white"/>
              </a:solidFill>
            </a:endParaRPr>
          </a:p>
        </p:txBody>
      </p:sp>
      <p:sp>
        <p:nvSpPr>
          <p:cNvPr id="6" name="Title 1"/>
          <p:cNvSpPr>
            <a:spLocks noGrp="1"/>
          </p:cNvSpPr>
          <p:nvPr>
            <p:ph type="title"/>
          </p:nvPr>
        </p:nvSpPr>
        <p:spPr>
          <a:xfrm>
            <a:off x="304800" y="152400"/>
            <a:ext cx="8534400" cy="3810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55584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1371600" cy="1143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990600" y="0"/>
            <a:ext cx="7162800" cy="220980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userDrawn="1"/>
        </p:nvSpPr>
        <p:spPr>
          <a:xfrm>
            <a:off x="76200" y="136525"/>
            <a:ext cx="2133600" cy="2073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pic>
        <p:nvPicPr>
          <p:cNvPr id="5" name="Picture 2" descr="T:\SP&amp;P Division\Planning Branch\Strategic Communications\Images\DoD_Seal_1.gif"/>
          <p:cNvPicPr>
            <a:picLocks noChangeAspect="1" noChangeArrowheads="1"/>
          </p:cNvPicPr>
          <p:nvPr userDrawn="1"/>
        </p:nvPicPr>
        <p:blipFill>
          <a:blip r:embed="rId2" cstate="print"/>
          <a:srcRect/>
          <a:stretch>
            <a:fillRect/>
          </a:stretch>
        </p:blipFill>
        <p:spPr bwMode="auto">
          <a:xfrm>
            <a:off x="190500" y="220662"/>
            <a:ext cx="1905000" cy="1905000"/>
          </a:xfrm>
          <a:prstGeom prst="rect">
            <a:avLst/>
          </a:prstGeom>
          <a:noFill/>
          <a:effectLst>
            <a:outerShdw blurRad="50800" dist="76200" dir="5400000" algn="t" rotWithShape="0">
              <a:prstClr val="black">
                <a:alpha val="40000"/>
              </a:prstClr>
            </a:outerShdw>
          </a:effectLst>
        </p:spPr>
      </p:pic>
      <p:sp>
        <p:nvSpPr>
          <p:cNvPr id="7" name="Footer Placeholder 4"/>
          <p:cNvSpPr txBox="1">
            <a:spLocks/>
          </p:cNvSpPr>
          <p:nvPr userDrawn="1"/>
        </p:nvSpPr>
        <p:spPr>
          <a:xfrm>
            <a:off x="2286000" y="6248400"/>
            <a:ext cx="6629400" cy="609600"/>
          </a:xfrm>
          <a:prstGeom prst="rect">
            <a:avLst/>
          </a:prstGeom>
        </p:spPr>
        <p:txBody>
          <a:bodyPr anchor="ctr"/>
          <a:lstStyle>
            <a:lvl1pPr>
              <a:defRPr sz="2000" b="0">
                <a:latin typeface="Copperplate-Gothic-Light" pitchFamily="2" charset="0"/>
                <a:ea typeface="Copperplate-Gothic-Light" pitchFamily="2" charset="0"/>
                <a:cs typeface="Arial" pitchFamily="34" charset="0"/>
              </a:defRPr>
            </a:lvl1pPr>
          </a:lstStyle>
          <a:p>
            <a:pPr algn="r" fontAlgn="auto">
              <a:spcBef>
                <a:spcPts val="0"/>
              </a:spcBef>
              <a:spcAft>
                <a:spcPts val="0"/>
              </a:spcAft>
              <a:defRPr/>
            </a:pPr>
            <a:r>
              <a:rPr lang="en-US" b="1" dirty="0">
                <a:solidFill>
                  <a:prstClr val="white"/>
                </a:solidFill>
                <a:latin typeface="Franklin Gothic Medium Cond" panose="020B0606030402020204" pitchFamily="34" charset="0"/>
              </a:rPr>
              <a:t>PERSONNEL AND READINESS</a:t>
            </a:r>
          </a:p>
        </p:txBody>
      </p:sp>
      <p:sp>
        <p:nvSpPr>
          <p:cNvPr id="13" name="Rectangle 12"/>
          <p:cNvSpPr/>
          <p:nvPr userDrawn="1"/>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userDrawn="1"/>
        </p:nvSpPr>
        <p:spPr>
          <a:xfrm>
            <a:off x="7086600" y="914400"/>
            <a:ext cx="2057400" cy="1295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8153400" y="0"/>
            <a:ext cx="990600" cy="1600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userDrawn="1"/>
        </p:nvSpPr>
        <p:spPr>
          <a:xfrm>
            <a:off x="152400" y="6477000"/>
            <a:ext cx="3581400" cy="307777"/>
          </a:xfrm>
          <a:prstGeom prst="rect">
            <a:avLst/>
          </a:prstGeom>
          <a:noFill/>
        </p:spPr>
        <p:txBody>
          <a:bodyPr wrap="square" rtlCol="0">
            <a:spAutoFit/>
          </a:bodyPr>
          <a:lstStyle/>
          <a:p>
            <a:r>
              <a:rPr lang="en-US" sz="1400" dirty="0">
                <a:solidFill>
                  <a:prstClr val="white"/>
                </a:solidFill>
              </a:rPr>
              <a:t>UNCLASSIFIED // PRE-DECISIONAL</a:t>
            </a:r>
          </a:p>
        </p:txBody>
      </p:sp>
    </p:spTree>
    <p:extLst>
      <p:ext uri="{BB962C8B-B14F-4D97-AF65-F5344CB8AC3E}">
        <p14:creationId xmlns:p14="http://schemas.microsoft.com/office/powerpoint/2010/main" val="359025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2" name="Oval 61"/>
          <p:cNvSpPr/>
          <p:nvPr userDrawn="1"/>
        </p:nvSpPr>
        <p:spPr>
          <a:xfrm>
            <a:off x="-27709" y="-557212"/>
            <a:ext cx="9400309" cy="2005012"/>
          </a:xfrm>
          <a:prstGeom prst="ellipse">
            <a:avLst/>
          </a:prstGeom>
          <a:solidFill>
            <a:schemeClr val="accent1">
              <a:lumMod val="20000"/>
              <a:lumOff val="8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1371600" y="418110"/>
            <a:ext cx="7772400" cy="248604"/>
          </a:xfrm>
          <a:prstGeom prst="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0" y="0"/>
            <a:ext cx="152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userDrawn="1"/>
        </p:nvSpPr>
        <p:spPr>
          <a:xfrm>
            <a:off x="0" y="76200"/>
            <a:ext cx="1447800" cy="1447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userDrawn="1"/>
        </p:nvSpPr>
        <p:spPr>
          <a:xfrm>
            <a:off x="3200400" y="76200"/>
            <a:ext cx="5943600" cy="307975"/>
          </a:xfrm>
          <a:prstGeom prst="rect">
            <a:avLst/>
          </a:prstGeom>
          <a:noFill/>
        </p:spPr>
        <p:txBody>
          <a:bodyPr>
            <a:spAutoFit/>
          </a:bodyPr>
          <a:lstStyle/>
          <a:p>
            <a:pPr algn="r" fontAlgn="auto">
              <a:spcBef>
                <a:spcPts val="0"/>
              </a:spcBef>
              <a:spcAft>
                <a:spcPts val="0"/>
              </a:spcAft>
              <a:defRPr/>
            </a:pPr>
            <a:r>
              <a:rPr lang="en-US" sz="1400" b="1" dirty="0">
                <a:solidFill>
                  <a:prstClr val="white"/>
                </a:solidFill>
                <a:latin typeface="Franklin Gothic Medium Cond" panose="020B0606030402020204" pitchFamily="34" charset="0"/>
                <a:ea typeface="Copperplate-Gothic-Light" pitchFamily="2" charset="0"/>
                <a:cs typeface="Times New Roman" pitchFamily="18" charset="0"/>
              </a:rPr>
              <a:t>PERSONNEL AND READINESS</a:t>
            </a:r>
          </a:p>
        </p:txBody>
      </p:sp>
      <p:sp>
        <p:nvSpPr>
          <p:cNvPr id="3" name="Content Placeholder 2"/>
          <p:cNvSpPr>
            <a:spLocks noGrp="1"/>
          </p:cNvSpPr>
          <p:nvPr userDrawn="1">
            <p:ph idx="1"/>
          </p:nvPr>
        </p:nvSpPr>
        <p:spPr>
          <a:xfrm>
            <a:off x="457200" y="1600200"/>
            <a:ext cx="8229600" cy="4525963"/>
          </a:xfrm>
        </p:spPr>
        <p:txBody>
          <a:bodyPr/>
          <a:lstStyle>
            <a:lvl1pPr>
              <a:defRPr sz="2400">
                <a:latin typeface="Times New Roman" pitchFamily="18" charset="0"/>
                <a:cs typeface="Times New Roman" pitchFamily="18" charset="0"/>
              </a:defRPr>
            </a:lvl1pPr>
            <a:lvl2pPr>
              <a:defRPr sz="2200">
                <a:latin typeface="Times New Roman" pitchFamily="18" charset="0"/>
                <a:cs typeface="Times New Roman" pitchFamily="18" charset="0"/>
              </a:defRPr>
            </a:lvl2pPr>
            <a:lvl3pPr>
              <a:defRPr sz="2200">
                <a:latin typeface="Times New Roman" pitchFamily="18" charset="0"/>
                <a:cs typeface="Times New Roman" pitchFamily="18" charset="0"/>
              </a:defRPr>
            </a:lvl3pPr>
            <a:lvl4pPr>
              <a:defRPr sz="2200">
                <a:latin typeface="Times New Roman" pitchFamily="18" charset="0"/>
                <a:cs typeface="Times New Roman" pitchFamily="18" charset="0"/>
              </a:defRPr>
            </a:lvl4pPr>
            <a:lvl5pPr>
              <a:defRPr sz="2200">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userDrawn="1">
            <p:ph type="title"/>
          </p:nvPr>
        </p:nvSpPr>
        <p:spPr>
          <a:xfrm>
            <a:off x="990600" y="533400"/>
            <a:ext cx="7162800" cy="838200"/>
          </a:xfrm>
        </p:spPr>
        <p:txBody>
          <a:bodyPr>
            <a:normAutofit/>
          </a:bodyPr>
          <a:lstStyle>
            <a:lvl1pPr algn="ctr">
              <a:defRPr sz="2800" b="1">
                <a:latin typeface="Times New Roman" pitchFamily="18" charset="0"/>
                <a:cs typeface="Times New Roman" pitchFamily="18" charset="0"/>
              </a:defRPr>
            </a:lvl1pPr>
          </a:lstStyle>
          <a:p>
            <a:r>
              <a:rPr lang="en-US" dirty="0"/>
              <a:t>Click to edit Master title style</a:t>
            </a:r>
          </a:p>
        </p:txBody>
      </p:sp>
      <p:sp>
        <p:nvSpPr>
          <p:cNvPr id="10" name="TextBox 9"/>
          <p:cNvSpPr txBox="1"/>
          <p:nvPr userDrawn="1"/>
        </p:nvSpPr>
        <p:spPr>
          <a:xfrm>
            <a:off x="8795828" y="6596390"/>
            <a:ext cx="348172" cy="261610"/>
          </a:xfrm>
          <a:prstGeom prst="rect">
            <a:avLst/>
          </a:prstGeom>
          <a:noFill/>
        </p:spPr>
        <p:txBody>
          <a:bodyPr wrap="none" rtlCol="0">
            <a:spAutoFit/>
          </a:bodyPr>
          <a:lstStyle/>
          <a:p>
            <a:fld id="{7E72008D-F4C6-4899-8F28-A3FB2D150AB2}" type="slidenum">
              <a:rPr lang="en-US" sz="1100" smtClean="0">
                <a:solidFill>
                  <a:prstClr val="black"/>
                </a:solidFill>
                <a:latin typeface="Times New Roman" panose="02020603050405020304" pitchFamily="18" charset="0"/>
                <a:cs typeface="Times New Roman" panose="02020603050405020304" pitchFamily="18" charset="0"/>
              </a:rPr>
              <a:pPr/>
              <a:t>‹#›</a:t>
            </a:fld>
            <a:endParaRPr lang="en-US" sz="1100" dirty="0">
              <a:solidFill>
                <a:prstClr val="black"/>
              </a:solidFill>
              <a:latin typeface="Times New Roman" panose="02020603050405020304" pitchFamily="18" charset="0"/>
              <a:cs typeface="Times New Roman" panose="02020603050405020304" pitchFamily="18" charset="0"/>
            </a:endParaRPr>
          </a:p>
        </p:txBody>
      </p:sp>
      <p:pic>
        <p:nvPicPr>
          <p:cNvPr id="6" name="Picture 2" descr="T:\SP&amp;P Division\Planning Branch\Strategic Communications\Images\DoD_Seal_1.gif"/>
          <p:cNvPicPr>
            <a:picLocks noChangeAspect="1" noChangeArrowheads="1"/>
          </p:cNvPicPr>
          <p:nvPr userDrawn="1"/>
        </p:nvPicPr>
        <p:blipFill>
          <a:blip r:embed="rId2" cstate="print"/>
          <a:srcRect/>
          <a:stretch>
            <a:fillRect/>
          </a:stretch>
        </p:blipFill>
        <p:spPr bwMode="auto">
          <a:xfrm>
            <a:off x="76200" y="152400"/>
            <a:ext cx="1295400" cy="1295400"/>
          </a:xfrm>
          <a:prstGeom prst="rect">
            <a:avLst/>
          </a:prstGeom>
          <a:ln>
            <a:noFill/>
          </a:ln>
          <a:effectLst>
            <a:outerShdw blurRad="50800" dist="38100" dir="2700000" algn="tl" rotWithShape="0">
              <a:prstClr val="black">
                <a:alpha val="40000"/>
              </a:prstClr>
            </a:outerShdw>
          </a:effectLst>
        </p:spPr>
      </p:pic>
      <p:sp>
        <p:nvSpPr>
          <p:cNvPr id="24" name="Rectangle 23"/>
          <p:cNvSpPr/>
          <p:nvPr userDrawn="1"/>
        </p:nvSpPr>
        <p:spPr>
          <a:xfrm>
            <a:off x="1524000" y="0"/>
            <a:ext cx="7620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TextBox 49"/>
          <p:cNvSpPr txBox="1"/>
          <p:nvPr userDrawn="1"/>
        </p:nvSpPr>
        <p:spPr>
          <a:xfrm>
            <a:off x="6629400" y="-38552"/>
            <a:ext cx="2514600" cy="584775"/>
          </a:xfrm>
          <a:prstGeom prst="rect">
            <a:avLst/>
          </a:prstGeom>
          <a:noFill/>
        </p:spPr>
        <p:txBody>
          <a:bodyPr wrap="square" rtlCol="0">
            <a:spAutoFit/>
          </a:bodyPr>
          <a:lstStyle/>
          <a:p>
            <a:pPr algn="r"/>
            <a:r>
              <a:rPr lang="en-US" sz="1600" dirty="0">
                <a:solidFill>
                  <a:prstClr val="white"/>
                </a:solidFill>
                <a:latin typeface="Franklin Gothic Medium Cond" charset="0"/>
                <a:ea typeface="Franklin Gothic Medium Cond" charset="0"/>
                <a:cs typeface="Franklin Gothic Medium Cond" charset="0"/>
              </a:rPr>
              <a:t>The Uniformed Services Blended Retirement System</a:t>
            </a:r>
          </a:p>
        </p:txBody>
      </p:sp>
      <p:sp>
        <p:nvSpPr>
          <p:cNvPr id="15" name="TextBox 14"/>
          <p:cNvSpPr txBox="1"/>
          <p:nvPr userDrawn="1"/>
        </p:nvSpPr>
        <p:spPr>
          <a:xfrm>
            <a:off x="1412358" y="38391"/>
            <a:ext cx="3540642" cy="246221"/>
          </a:xfrm>
          <a:prstGeom prst="rect">
            <a:avLst/>
          </a:prstGeom>
          <a:noFill/>
        </p:spPr>
        <p:txBody>
          <a:bodyPr wrap="square" rtlCol="0">
            <a:spAutoFit/>
          </a:bodyPr>
          <a:lstStyle/>
          <a:p>
            <a:r>
              <a:rPr lang="en-US" sz="1000" b="1" dirty="0">
                <a:solidFill>
                  <a:prstClr val="white"/>
                </a:solidFill>
              </a:rPr>
              <a:t>UNCLASSIFIED // PRE-DECISIONAL</a:t>
            </a:r>
          </a:p>
        </p:txBody>
      </p:sp>
    </p:spTree>
    <p:extLst>
      <p:ext uri="{BB962C8B-B14F-4D97-AF65-F5344CB8AC3E}">
        <p14:creationId xmlns:p14="http://schemas.microsoft.com/office/powerpoint/2010/main" val="63797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InteriorOverlay.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Footer Placeholder 4"/>
          <p:cNvSpPr txBox="1">
            <a:spLocks/>
          </p:cNvSpPr>
          <p:nvPr userDrawn="1"/>
        </p:nvSpPr>
        <p:spPr>
          <a:xfrm>
            <a:off x="2286000" y="6248400"/>
            <a:ext cx="6629400" cy="609600"/>
          </a:xfrm>
          <a:prstGeom prst="rect">
            <a:avLst/>
          </a:prstGeom>
        </p:spPr>
        <p:txBody>
          <a:bodyPr anchor="ctr"/>
          <a:lstStyle>
            <a:lvl1pPr>
              <a:defRPr sz="2000" b="0">
                <a:latin typeface="Copperplate-Gothic-Light" pitchFamily="2" charset="0"/>
                <a:ea typeface="Copperplate-Gothic-Light" pitchFamily="2" charset="0"/>
                <a:cs typeface="Arial" pitchFamily="34" charset="0"/>
              </a:defRPr>
            </a:lvl1pPr>
          </a:lstStyle>
          <a:p>
            <a:pPr algn="r" fontAlgn="auto">
              <a:spcBef>
                <a:spcPts val="0"/>
              </a:spcBef>
              <a:spcAft>
                <a:spcPts val="0"/>
              </a:spcAft>
              <a:defRPr/>
            </a:pPr>
            <a:r>
              <a:rPr lang="en-US" dirty="0">
                <a:solidFill>
                  <a:prstClr val="white"/>
                </a:solidFill>
                <a:latin typeface="Garamond" pitchFamily="18" charset="0"/>
              </a:rPr>
              <a:t>PERSONNEL AND READINESS</a:t>
            </a:r>
          </a:p>
        </p:txBody>
      </p:sp>
      <p:pic>
        <p:nvPicPr>
          <p:cNvPr id="6" name="Picture 2" descr="T:\SP&amp;P Division\Planning Branch\Strategic Communications\Images\DoD_Seal_1.gif"/>
          <p:cNvPicPr>
            <a:picLocks noChangeAspect="1" noChangeArrowheads="1"/>
          </p:cNvPicPr>
          <p:nvPr userDrawn="1"/>
        </p:nvPicPr>
        <p:blipFill>
          <a:blip r:embed="rId3" cstate="print"/>
          <a:srcRect/>
          <a:stretch>
            <a:fillRect/>
          </a:stretch>
        </p:blipFill>
        <p:spPr bwMode="auto">
          <a:xfrm>
            <a:off x="152400" y="4724400"/>
            <a:ext cx="1905000" cy="1905000"/>
          </a:xfrm>
          <a:prstGeom prst="rect">
            <a:avLst/>
          </a:prstGeom>
          <a:noFill/>
          <a:effectLst>
            <a:outerShdw blurRad="50800" dist="38100" dir="16200000" rotWithShape="0">
              <a:prstClr val="black">
                <a:alpha val="40000"/>
              </a:prstClr>
            </a:outerShdw>
          </a:effectLst>
        </p:spPr>
      </p:pic>
      <p:sp>
        <p:nvSpPr>
          <p:cNvPr id="2" name="Title 1"/>
          <p:cNvSpPr>
            <a:spLocks noGrp="1"/>
          </p:cNvSpPr>
          <p:nvPr>
            <p:ph type="title"/>
          </p:nvPr>
        </p:nvSpPr>
        <p:spPr>
          <a:xfrm>
            <a:off x="609600" y="19050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685800" y="3048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27606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pres_06012010a_flag.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Picture 2" descr="T:\SP&amp;P Division\Planning Branch\Strategic Communications\Images\DoD_Seal_1.gif"/>
          <p:cNvPicPr>
            <a:picLocks noChangeAspect="1" noChangeArrowheads="1"/>
          </p:cNvPicPr>
          <p:nvPr userDrawn="1"/>
        </p:nvPicPr>
        <p:blipFill>
          <a:blip r:embed="rId3" cstate="print"/>
          <a:srcRect/>
          <a:stretch>
            <a:fillRect/>
          </a:stretch>
        </p:blipFill>
        <p:spPr bwMode="auto">
          <a:xfrm>
            <a:off x="152400" y="152400"/>
            <a:ext cx="1143000" cy="1143000"/>
          </a:xfrm>
          <a:prstGeom prst="rect">
            <a:avLst/>
          </a:prstGeom>
          <a:noFill/>
          <a:effectLst>
            <a:outerShdw blurRad="50800" dist="38100" dir="2700000" algn="tl" rotWithShape="0">
              <a:prstClr val="black">
                <a:alpha val="40000"/>
              </a:prstClr>
            </a:outerShdw>
          </a:effectLst>
        </p:spPr>
      </p:pic>
      <p:sp>
        <p:nvSpPr>
          <p:cNvPr id="9" name="TextBox 8"/>
          <p:cNvSpPr txBox="1"/>
          <p:nvPr userDrawn="1"/>
        </p:nvSpPr>
        <p:spPr>
          <a:xfrm>
            <a:off x="3200400" y="76200"/>
            <a:ext cx="5943600" cy="307975"/>
          </a:xfrm>
          <a:prstGeom prst="rect">
            <a:avLst/>
          </a:prstGeom>
          <a:noFill/>
        </p:spPr>
        <p:txBody>
          <a:bodyPr>
            <a:spAutoFit/>
          </a:bodyPr>
          <a:lstStyle/>
          <a:p>
            <a:pPr algn="r" fontAlgn="auto">
              <a:spcBef>
                <a:spcPts val="0"/>
              </a:spcBef>
              <a:spcAft>
                <a:spcPts val="0"/>
              </a:spcAft>
              <a:defRPr/>
            </a:pPr>
            <a:r>
              <a:rPr lang="en-US" sz="1400" b="1" dirty="0">
                <a:solidFill>
                  <a:prstClr val="white"/>
                </a:solidFill>
                <a:latin typeface="Garamond" pitchFamily="18" charset="0"/>
                <a:ea typeface="Copperplate-Gothic-Light" pitchFamily="2" charset="0"/>
                <a:cs typeface="Arial" pitchFamily="34" charset="0"/>
              </a:rPr>
              <a:t>PERSONNEL AND READINESS</a:t>
            </a:r>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447800" y="762000"/>
            <a:ext cx="7391400" cy="685800"/>
          </a:xfrm>
        </p:spPr>
        <p:txBody>
          <a:bodyPr/>
          <a:lstStyle>
            <a:lvl1pPr>
              <a:defRPr/>
            </a:lvl1pPr>
          </a:lstStyle>
          <a:p>
            <a:r>
              <a:rPr lang="en-US" dirty="0"/>
              <a:t>Click to edit Master title style</a:t>
            </a:r>
          </a:p>
        </p:txBody>
      </p:sp>
      <p:sp>
        <p:nvSpPr>
          <p:cNvPr id="10"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F1727B30-0148-4378-BE3C-AC3463C35419}" type="datetime4">
              <a:rPr lang="en-US" smtClean="0">
                <a:solidFill>
                  <a:prstClr val="black"/>
                </a:solidFill>
              </a:rPr>
              <a:pPr>
                <a:defRPr/>
              </a:pPr>
              <a:t>March 17, 2017</a:t>
            </a:fld>
            <a:endParaRPr lang="en-US" dirty="0">
              <a:solidFill>
                <a:prstClr val="black"/>
              </a:solidFill>
            </a:endParaRPr>
          </a:p>
        </p:txBody>
      </p:sp>
      <p:sp>
        <p:nvSpPr>
          <p:cNvPr id="11"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solidFill>
                  <a:prstClr val="black"/>
                </a:solidFill>
              </a:rPr>
              <a:t>Pre-decisional – Not for Release</a:t>
            </a:r>
          </a:p>
        </p:txBody>
      </p:sp>
      <p:sp>
        <p:nvSpPr>
          <p:cNvPr id="12"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D0B4FE87-901F-4547-BED0-5A6C0E1FB2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8193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C2C3E6F4-E427-4E49-B3FA-8995DD6F8665}" type="datetime4">
              <a:rPr lang="en-US" smtClean="0">
                <a:solidFill>
                  <a:prstClr val="black"/>
                </a:solidFill>
              </a:rPr>
              <a:pPr>
                <a:defRPr/>
              </a:pPr>
              <a:t>March 17, 2017</a:t>
            </a:fld>
            <a:endParaRPr lang="en-US" dirty="0">
              <a:solidFill>
                <a:prstClr val="black"/>
              </a:solidFill>
            </a:endParaRPr>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solidFill>
                  <a:prstClr val="black"/>
                </a:solidFill>
              </a:rPr>
              <a:t>Pre-decisional – Not for Release</a:t>
            </a:r>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A34B857D-C45F-4EC9-8BE6-E799A82F81A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54019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0E1B12DE-B35B-4410-96C1-AAB1379B8DC3}" type="datetime4">
              <a:rPr lang="en-US" smtClean="0">
                <a:solidFill>
                  <a:prstClr val="black"/>
                </a:solidFill>
              </a:rPr>
              <a:pPr>
                <a:defRPr/>
              </a:pPr>
              <a:t>March 17, 2017</a:t>
            </a:fld>
            <a:endParaRPr lang="en-US" dirty="0">
              <a:solidFill>
                <a:prstClr val="black"/>
              </a:solidFill>
            </a:endParaRPr>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solidFill>
                  <a:prstClr val="black"/>
                </a:solidFill>
              </a:rPr>
              <a:t>Pre-decisional – Not for Release</a:t>
            </a:r>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6666B785-8D98-47BF-AC17-21292448FE9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4804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2" name="Oval 61"/>
          <p:cNvSpPr/>
          <p:nvPr userDrawn="1"/>
        </p:nvSpPr>
        <p:spPr>
          <a:xfrm>
            <a:off x="-27709" y="-557212"/>
            <a:ext cx="9400309" cy="2005012"/>
          </a:xfrm>
          <a:prstGeom prst="ellipse">
            <a:avLst/>
          </a:prstGeom>
          <a:solidFill>
            <a:schemeClr val="accent1">
              <a:lumMod val="20000"/>
              <a:lumOff val="8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371600" y="418110"/>
            <a:ext cx="7772400" cy="248604"/>
          </a:xfrm>
          <a:prstGeom prst="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0"/>
            <a:ext cx="152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0" y="76200"/>
            <a:ext cx="1447800" cy="1447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3200400" y="76200"/>
            <a:ext cx="5943600" cy="307975"/>
          </a:xfrm>
          <a:prstGeom prst="rect">
            <a:avLst/>
          </a:prstGeom>
          <a:noFill/>
        </p:spPr>
        <p:txBody>
          <a:bodyPr>
            <a:spAutoFit/>
          </a:bodyPr>
          <a:lstStyle/>
          <a:p>
            <a:pPr algn="r" fontAlgn="auto">
              <a:spcBef>
                <a:spcPts val="0"/>
              </a:spcBef>
              <a:spcAft>
                <a:spcPts val="0"/>
              </a:spcAft>
              <a:defRPr/>
            </a:pPr>
            <a:r>
              <a:rPr lang="en-US" sz="1400" b="1" dirty="0">
                <a:solidFill>
                  <a:schemeClr val="bg1"/>
                </a:solidFill>
                <a:latin typeface="Franklin Gothic Medium Cond" panose="020B0606030402020204" pitchFamily="34" charset="0"/>
                <a:ea typeface="Copperplate-Gothic-Light" pitchFamily="2" charset="0"/>
                <a:cs typeface="Times New Roman" pitchFamily="18" charset="0"/>
              </a:rPr>
              <a:t>PERSONNEL AND READINESS</a:t>
            </a:r>
          </a:p>
        </p:txBody>
      </p:sp>
      <p:sp>
        <p:nvSpPr>
          <p:cNvPr id="3" name="Content Placeholder 2"/>
          <p:cNvSpPr>
            <a:spLocks noGrp="1"/>
          </p:cNvSpPr>
          <p:nvPr userDrawn="1">
            <p:ph idx="1"/>
          </p:nvPr>
        </p:nvSpPr>
        <p:spPr>
          <a:xfrm>
            <a:off x="457200" y="1600200"/>
            <a:ext cx="8229600" cy="4525963"/>
          </a:xfrm>
        </p:spPr>
        <p:txBody>
          <a:bodyPr/>
          <a:lstStyle>
            <a:lvl1pPr>
              <a:defRPr sz="2400">
                <a:latin typeface="Times New Roman" pitchFamily="18" charset="0"/>
                <a:cs typeface="Times New Roman" pitchFamily="18" charset="0"/>
              </a:defRPr>
            </a:lvl1pPr>
            <a:lvl2pPr>
              <a:defRPr sz="2200">
                <a:latin typeface="Times New Roman" pitchFamily="18" charset="0"/>
                <a:cs typeface="Times New Roman" pitchFamily="18" charset="0"/>
              </a:defRPr>
            </a:lvl2pPr>
            <a:lvl3pPr>
              <a:defRPr sz="2200">
                <a:latin typeface="Times New Roman" pitchFamily="18" charset="0"/>
                <a:cs typeface="Times New Roman" pitchFamily="18" charset="0"/>
              </a:defRPr>
            </a:lvl3pPr>
            <a:lvl4pPr>
              <a:defRPr sz="2200">
                <a:latin typeface="Times New Roman" pitchFamily="18" charset="0"/>
                <a:cs typeface="Times New Roman" pitchFamily="18" charset="0"/>
              </a:defRPr>
            </a:lvl4pPr>
            <a:lvl5pPr>
              <a:defRPr sz="2200">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userDrawn="1">
            <p:ph type="title"/>
          </p:nvPr>
        </p:nvSpPr>
        <p:spPr>
          <a:xfrm>
            <a:off x="990600" y="533400"/>
            <a:ext cx="7162800" cy="838200"/>
          </a:xfrm>
        </p:spPr>
        <p:txBody>
          <a:bodyPr>
            <a:normAutofit/>
          </a:bodyPr>
          <a:lstStyle>
            <a:lvl1pPr algn="ctr">
              <a:defRPr sz="2800" b="1">
                <a:latin typeface="Times New Roman" pitchFamily="18" charset="0"/>
                <a:cs typeface="Times New Roman" pitchFamily="18" charset="0"/>
              </a:defRPr>
            </a:lvl1pPr>
          </a:lstStyle>
          <a:p>
            <a:r>
              <a:rPr lang="en-US" dirty="0"/>
              <a:t>Click to edit Master title style</a:t>
            </a:r>
          </a:p>
        </p:txBody>
      </p:sp>
      <p:sp>
        <p:nvSpPr>
          <p:cNvPr id="10" name="TextBox 9"/>
          <p:cNvSpPr txBox="1"/>
          <p:nvPr userDrawn="1"/>
        </p:nvSpPr>
        <p:spPr>
          <a:xfrm>
            <a:off x="8795828" y="6596390"/>
            <a:ext cx="348172" cy="261610"/>
          </a:xfrm>
          <a:prstGeom prst="rect">
            <a:avLst/>
          </a:prstGeom>
          <a:noFill/>
        </p:spPr>
        <p:txBody>
          <a:bodyPr wrap="none" rtlCol="0">
            <a:spAutoFit/>
          </a:bodyPr>
          <a:lstStyle/>
          <a:p>
            <a:fld id="{7E72008D-F4C6-4899-8F28-A3FB2D150AB2}" type="slidenum">
              <a:rPr lang="en-US" sz="1100" smtClean="0">
                <a:latin typeface="Times New Roman" panose="02020603050405020304" pitchFamily="18" charset="0"/>
                <a:cs typeface="Times New Roman" panose="02020603050405020304" pitchFamily="18" charset="0"/>
              </a:rPr>
              <a:t>‹#›</a:t>
            </a:fld>
            <a:endParaRPr lang="en-US" sz="1100" dirty="0">
              <a:latin typeface="Times New Roman" panose="02020603050405020304" pitchFamily="18" charset="0"/>
              <a:cs typeface="Times New Roman" panose="02020603050405020304" pitchFamily="18" charset="0"/>
            </a:endParaRPr>
          </a:p>
        </p:txBody>
      </p:sp>
      <p:pic>
        <p:nvPicPr>
          <p:cNvPr id="6" name="Picture 2" descr="T:\SP&amp;P Division\Planning Branch\Strategic Communications\Images\DoD_Seal_1.gif"/>
          <p:cNvPicPr>
            <a:picLocks noChangeAspect="1" noChangeArrowheads="1"/>
          </p:cNvPicPr>
          <p:nvPr userDrawn="1"/>
        </p:nvPicPr>
        <p:blipFill>
          <a:blip r:embed="rId2" cstate="print"/>
          <a:srcRect/>
          <a:stretch>
            <a:fillRect/>
          </a:stretch>
        </p:blipFill>
        <p:spPr bwMode="auto">
          <a:xfrm>
            <a:off x="76200" y="152400"/>
            <a:ext cx="1295400" cy="1295400"/>
          </a:xfrm>
          <a:prstGeom prst="rect">
            <a:avLst/>
          </a:prstGeom>
          <a:ln>
            <a:noFill/>
          </a:ln>
          <a:effectLst>
            <a:outerShdw blurRad="50800" dist="38100" dir="2700000" algn="tl" rotWithShape="0">
              <a:prstClr val="black">
                <a:alpha val="40000"/>
              </a:prstClr>
            </a:outerShdw>
          </a:effectLst>
        </p:spPr>
      </p:pic>
      <p:sp>
        <p:nvSpPr>
          <p:cNvPr id="24" name="Rectangle 23"/>
          <p:cNvSpPr/>
          <p:nvPr userDrawn="1"/>
        </p:nvSpPr>
        <p:spPr>
          <a:xfrm>
            <a:off x="1524000" y="0"/>
            <a:ext cx="7620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userDrawn="1"/>
        </p:nvSpPr>
        <p:spPr>
          <a:xfrm>
            <a:off x="6629400" y="-38552"/>
            <a:ext cx="2514600" cy="584775"/>
          </a:xfrm>
          <a:prstGeom prst="rect">
            <a:avLst/>
          </a:prstGeom>
          <a:noFill/>
        </p:spPr>
        <p:txBody>
          <a:bodyPr wrap="square" rtlCol="0">
            <a:spAutoFit/>
          </a:bodyPr>
          <a:lstStyle/>
          <a:p>
            <a:pPr algn="r"/>
            <a:r>
              <a:rPr lang="en-US" sz="1600" b="0" dirty="0">
                <a:solidFill>
                  <a:schemeClr val="bg1"/>
                </a:solidFill>
                <a:latin typeface="Franklin Gothic Medium Cond" charset="0"/>
                <a:ea typeface="Franklin Gothic Medium Cond" charset="0"/>
                <a:cs typeface="Franklin Gothic Medium Cond" charset="0"/>
              </a:rPr>
              <a:t>The Uniformed Services</a:t>
            </a:r>
            <a:r>
              <a:rPr lang="en-US" sz="1600" b="0" baseline="0" dirty="0">
                <a:solidFill>
                  <a:schemeClr val="bg1"/>
                </a:solidFill>
                <a:latin typeface="Franklin Gothic Medium Cond" charset="0"/>
                <a:ea typeface="Franklin Gothic Medium Cond" charset="0"/>
                <a:cs typeface="Franklin Gothic Medium Cond" charset="0"/>
              </a:rPr>
              <a:t> </a:t>
            </a:r>
            <a:r>
              <a:rPr lang="en-US" sz="1600" b="0" dirty="0">
                <a:solidFill>
                  <a:schemeClr val="bg1"/>
                </a:solidFill>
                <a:latin typeface="Franklin Gothic Medium Cond" charset="0"/>
                <a:ea typeface="Franklin Gothic Medium Cond" charset="0"/>
                <a:cs typeface="Franklin Gothic Medium Cond" charset="0"/>
              </a:rPr>
              <a:t>Blended Retirement System</a:t>
            </a:r>
          </a:p>
        </p:txBody>
      </p:sp>
      <p:sp>
        <p:nvSpPr>
          <p:cNvPr id="15" name="TextBox 14"/>
          <p:cNvSpPr txBox="1"/>
          <p:nvPr userDrawn="1"/>
        </p:nvSpPr>
        <p:spPr>
          <a:xfrm>
            <a:off x="1412358" y="38391"/>
            <a:ext cx="3540642" cy="246221"/>
          </a:xfrm>
          <a:prstGeom prst="rect">
            <a:avLst/>
          </a:prstGeom>
          <a:noFill/>
        </p:spPr>
        <p:txBody>
          <a:bodyPr wrap="square" rtlCol="0">
            <a:spAutoFit/>
          </a:bodyPr>
          <a:lstStyle/>
          <a:p>
            <a:pPr algn="l"/>
            <a:r>
              <a:rPr lang="en-US" sz="1000" b="1" dirty="0">
                <a:solidFill>
                  <a:schemeClr val="bg1"/>
                </a:solidFill>
                <a:effectLst/>
              </a:rPr>
              <a:t>UNCLASSIFIED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78A3C97F-E951-4F74-8003-25BFF3DA7E17}" type="datetime4">
              <a:rPr lang="en-US" smtClean="0">
                <a:solidFill>
                  <a:prstClr val="black"/>
                </a:solidFill>
              </a:rPr>
              <a:pPr>
                <a:defRPr/>
              </a:pPr>
              <a:t>March 17, 2017</a:t>
            </a:fld>
            <a:endParaRPr lang="en-US" dirty="0">
              <a:solidFill>
                <a:prstClr val="black"/>
              </a:solidFill>
            </a:endParaRP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solidFill>
                  <a:prstClr val="black"/>
                </a:solidFill>
              </a:rPr>
              <a:t>Pre-decisional – Not for Release</a:t>
            </a:r>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E058F596-3BF9-481E-8F93-8B4E5FCCE6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38309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11B02200-C95E-4B21-8BAA-D9045C69EC72}" type="datetime4">
              <a:rPr lang="en-US" smtClean="0">
                <a:solidFill>
                  <a:prstClr val="black"/>
                </a:solidFill>
              </a:rPr>
              <a:pPr>
                <a:defRPr/>
              </a:pPr>
              <a:t>March 17, 2017</a:t>
            </a:fld>
            <a:endParaRPr lang="en-US" dirty="0">
              <a:solidFill>
                <a:prstClr val="black"/>
              </a:solidFill>
            </a:endParaRP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solidFill>
                  <a:prstClr val="black"/>
                </a:solidFill>
              </a:rPr>
              <a:t>Pre-decisional – Not for Release</a:t>
            </a:r>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2866A3C2-01FD-480D-937A-1689A91DD28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90925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txBox="1">
            <a:spLocks/>
          </p:cNvSpPr>
          <p:nvPr userDrawn="1"/>
        </p:nvSpPr>
        <p:spPr>
          <a:xfrm>
            <a:off x="7010400" y="6629400"/>
            <a:ext cx="2133600" cy="228600"/>
          </a:xfrm>
          <a:prstGeom prst="rect">
            <a:avLst/>
          </a:prstGeom>
        </p:spPr>
        <p:txBody>
          <a:bodyPr anchor="ctr"/>
          <a:lstStyle/>
          <a:p>
            <a:pPr algn="r" fontAlgn="auto">
              <a:spcBef>
                <a:spcPts val="0"/>
              </a:spcBef>
              <a:spcAft>
                <a:spcPts val="0"/>
              </a:spcAft>
              <a:defRPr/>
            </a:pPr>
            <a:fld id="{F6FCED46-F327-439D-BB37-DB32C62D2D5A}" type="slidenum">
              <a:rPr lang="en-US" sz="1200">
                <a:solidFill>
                  <a:prstClr val="black">
                    <a:tint val="75000"/>
                  </a:prstClr>
                </a:solidFill>
                <a:latin typeface="Calibri"/>
              </a:rPr>
              <a:pPr algn="r" fontAlgn="auto">
                <a:spcBef>
                  <a:spcPts val="0"/>
                </a:spcBef>
                <a:spcAft>
                  <a:spcPts val="0"/>
                </a:spcAft>
                <a:defRPr/>
              </a:pPr>
              <a:t>‹#›</a:t>
            </a:fld>
            <a:endParaRPr lang="en-US" sz="1200" dirty="0">
              <a:solidFill>
                <a:prstClr val="black">
                  <a:tint val="75000"/>
                </a:prstClr>
              </a:solidFill>
              <a:latin typeface="Calibri"/>
            </a:endParaRPr>
          </a:p>
        </p:txBody>
      </p:sp>
      <p:sp>
        <p:nvSpPr>
          <p:cNvPr id="7" name="Text Box 18"/>
          <p:cNvSpPr txBox="1">
            <a:spLocks noChangeArrowheads="1"/>
          </p:cNvSpPr>
          <p:nvPr userDrawn="1"/>
        </p:nvSpPr>
        <p:spPr bwMode="gray">
          <a:xfrm>
            <a:off x="0" y="6596292"/>
            <a:ext cx="2536825" cy="244475"/>
          </a:xfrm>
          <a:prstGeom prst="rect">
            <a:avLst/>
          </a:prstGeom>
          <a:noFill/>
          <a:ln w="9525">
            <a:noFill/>
            <a:miter lim="800000"/>
            <a:headEnd/>
            <a:tailEnd/>
          </a:ln>
          <a:effectLst/>
        </p:spPr>
        <p:txBody>
          <a:bodyPr wrap="none">
            <a:spAutoFit/>
          </a:bodyPr>
          <a:lstStyle/>
          <a:p>
            <a:pPr algn="r" eaLnBrk="0" hangingPunct="0"/>
            <a:r>
              <a:rPr lang="en-US" sz="1000" dirty="0">
                <a:solidFill>
                  <a:srgbClr val="1F497D">
                    <a:lumMod val="75000"/>
                  </a:srgbClr>
                </a:solidFill>
                <a:effectLst>
                  <a:outerShdw blurRad="38100" dist="38100" dir="2700000" algn="tl">
                    <a:srgbClr val="C0C0C0"/>
                  </a:outerShdw>
                </a:effectLst>
                <a:latin typeface="Arial Rounded MT Bold" pitchFamily="34" charset="0"/>
              </a:rPr>
              <a:t>OUSD(P&amp;R) / Military Personnel Policy</a:t>
            </a:r>
          </a:p>
        </p:txBody>
      </p:sp>
      <p:sp>
        <p:nvSpPr>
          <p:cNvPr id="8" name="Footer Placeholder 4"/>
          <p:cNvSpPr>
            <a:spLocks noGrp="1"/>
          </p:cNvSpPr>
          <p:nvPr>
            <p:ph type="ftr" sz="quarter" idx="10"/>
          </p:nvPr>
        </p:nvSpPr>
        <p:spPr>
          <a:xfrm>
            <a:off x="3276600" y="6629400"/>
            <a:ext cx="2895600" cy="228600"/>
          </a:xfrm>
          <a:prstGeom prst="rect">
            <a:avLst/>
          </a:prstGeom>
        </p:spPr>
        <p:txBody>
          <a:bodyPr/>
          <a:lstStyle>
            <a:lvl1pPr>
              <a:defRPr/>
            </a:lvl1pPr>
          </a:lstStyle>
          <a:p>
            <a:pPr>
              <a:defRPr/>
            </a:pPr>
            <a:r>
              <a:rPr lang="en-US">
                <a:solidFill>
                  <a:prstClr val="black"/>
                </a:solidFill>
              </a:rPr>
              <a:t>Pre-decisional – Not for Release</a:t>
            </a:r>
            <a:endParaRPr lang="en-US" dirty="0">
              <a:solidFill>
                <a:prstClr val="black"/>
              </a:solidFill>
            </a:endParaRPr>
          </a:p>
        </p:txBody>
      </p:sp>
    </p:spTree>
    <p:extLst>
      <p:ext uri="{BB962C8B-B14F-4D97-AF65-F5344CB8AC3E}">
        <p14:creationId xmlns:p14="http://schemas.microsoft.com/office/powerpoint/2010/main" val="336051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InteriorOverlay.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Footer Placeholder 4"/>
          <p:cNvSpPr txBox="1">
            <a:spLocks/>
          </p:cNvSpPr>
          <p:nvPr userDrawn="1"/>
        </p:nvSpPr>
        <p:spPr>
          <a:xfrm>
            <a:off x="2286000" y="6248400"/>
            <a:ext cx="6629400" cy="609600"/>
          </a:xfrm>
          <a:prstGeom prst="rect">
            <a:avLst/>
          </a:prstGeom>
        </p:spPr>
        <p:txBody>
          <a:bodyPr anchor="ctr"/>
          <a:lstStyle>
            <a:lvl1pPr>
              <a:defRPr sz="2000" b="0">
                <a:latin typeface="Copperplate-Gothic-Light" pitchFamily="2" charset="0"/>
                <a:ea typeface="Copperplate-Gothic-Light" pitchFamily="2" charset="0"/>
                <a:cs typeface="Arial" pitchFamily="34" charset="0"/>
              </a:defRPr>
            </a:lvl1pPr>
          </a:lstStyle>
          <a:p>
            <a:pPr algn="r" fontAlgn="auto">
              <a:spcBef>
                <a:spcPts val="0"/>
              </a:spcBef>
              <a:spcAft>
                <a:spcPts val="0"/>
              </a:spcAft>
              <a:defRPr/>
            </a:pPr>
            <a:r>
              <a:rPr lang="en-US" dirty="0">
                <a:solidFill>
                  <a:schemeClr val="bg1"/>
                </a:solidFill>
                <a:latin typeface="Garamond" pitchFamily="18" charset="0"/>
              </a:rPr>
              <a:t>PERSONNEL AND READINESS</a:t>
            </a:r>
          </a:p>
        </p:txBody>
      </p:sp>
      <p:pic>
        <p:nvPicPr>
          <p:cNvPr id="6" name="Picture 2" descr="T:\SP&amp;P Division\Planning Branch\Strategic Communications\Images\DoD_Seal_1.gif"/>
          <p:cNvPicPr>
            <a:picLocks noChangeAspect="1" noChangeArrowheads="1"/>
          </p:cNvPicPr>
          <p:nvPr userDrawn="1"/>
        </p:nvPicPr>
        <p:blipFill>
          <a:blip r:embed="rId3" cstate="print"/>
          <a:srcRect/>
          <a:stretch>
            <a:fillRect/>
          </a:stretch>
        </p:blipFill>
        <p:spPr bwMode="auto">
          <a:xfrm>
            <a:off x="152400" y="4724400"/>
            <a:ext cx="1905000" cy="1905000"/>
          </a:xfrm>
          <a:prstGeom prst="rect">
            <a:avLst/>
          </a:prstGeom>
          <a:noFill/>
          <a:effectLst>
            <a:outerShdw blurRad="50800" dist="38100" dir="16200000" rotWithShape="0">
              <a:prstClr val="black">
                <a:alpha val="40000"/>
              </a:prstClr>
            </a:outerShdw>
          </a:effectLst>
        </p:spPr>
      </p:pic>
      <p:sp>
        <p:nvSpPr>
          <p:cNvPr id="2" name="Title 1"/>
          <p:cNvSpPr>
            <a:spLocks noGrp="1"/>
          </p:cNvSpPr>
          <p:nvPr>
            <p:ph type="title"/>
          </p:nvPr>
        </p:nvSpPr>
        <p:spPr>
          <a:xfrm>
            <a:off x="609600" y="19050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685800" y="3048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pres_06012010a_flag.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Picture 2" descr="T:\SP&amp;P Division\Planning Branch\Strategic Communications\Images\DoD_Seal_1.gif"/>
          <p:cNvPicPr>
            <a:picLocks noChangeAspect="1" noChangeArrowheads="1"/>
          </p:cNvPicPr>
          <p:nvPr userDrawn="1"/>
        </p:nvPicPr>
        <p:blipFill>
          <a:blip r:embed="rId3" cstate="print"/>
          <a:srcRect/>
          <a:stretch>
            <a:fillRect/>
          </a:stretch>
        </p:blipFill>
        <p:spPr bwMode="auto">
          <a:xfrm>
            <a:off x="152400" y="152400"/>
            <a:ext cx="1143000" cy="1143000"/>
          </a:xfrm>
          <a:prstGeom prst="rect">
            <a:avLst/>
          </a:prstGeom>
          <a:noFill/>
          <a:effectLst>
            <a:outerShdw blurRad="50800" dist="38100" dir="2700000" algn="tl" rotWithShape="0">
              <a:prstClr val="black">
                <a:alpha val="40000"/>
              </a:prstClr>
            </a:outerShdw>
          </a:effectLst>
        </p:spPr>
      </p:pic>
      <p:sp>
        <p:nvSpPr>
          <p:cNvPr id="9" name="TextBox 8"/>
          <p:cNvSpPr txBox="1"/>
          <p:nvPr userDrawn="1"/>
        </p:nvSpPr>
        <p:spPr>
          <a:xfrm>
            <a:off x="3200400" y="76200"/>
            <a:ext cx="5943600" cy="307975"/>
          </a:xfrm>
          <a:prstGeom prst="rect">
            <a:avLst/>
          </a:prstGeom>
          <a:noFill/>
        </p:spPr>
        <p:txBody>
          <a:bodyPr>
            <a:spAutoFit/>
          </a:bodyPr>
          <a:lstStyle/>
          <a:p>
            <a:pPr algn="r" fontAlgn="auto">
              <a:spcBef>
                <a:spcPts val="0"/>
              </a:spcBef>
              <a:spcAft>
                <a:spcPts val="0"/>
              </a:spcAft>
              <a:defRPr/>
            </a:pPr>
            <a:r>
              <a:rPr lang="en-US" sz="1400" b="1" dirty="0">
                <a:solidFill>
                  <a:schemeClr val="bg1"/>
                </a:solidFill>
                <a:latin typeface="Garamond" pitchFamily="18" charset="0"/>
                <a:ea typeface="Copperplate-Gothic-Light" pitchFamily="2" charset="0"/>
                <a:cs typeface="Arial" pitchFamily="34" charset="0"/>
              </a:rPr>
              <a:t>PERSONNEL AND READINESS</a:t>
            </a:r>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447800" y="762000"/>
            <a:ext cx="7391400" cy="685800"/>
          </a:xfrm>
        </p:spPr>
        <p:txBody>
          <a:bodyPr/>
          <a:lstStyle>
            <a:lvl1pPr>
              <a:defRPr/>
            </a:lvl1pPr>
          </a:lstStyle>
          <a:p>
            <a:r>
              <a:rPr lang="en-US" dirty="0"/>
              <a:t>Click to edit Master title style</a:t>
            </a:r>
          </a:p>
        </p:txBody>
      </p:sp>
      <p:sp>
        <p:nvSpPr>
          <p:cNvPr id="10"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F1727B30-0148-4378-BE3C-AC3463C35419}" type="datetime4">
              <a:rPr lang="en-US" smtClean="0"/>
              <a:t>March 17, 2017</a:t>
            </a:fld>
            <a:endParaRPr lang="en-US" dirty="0"/>
          </a:p>
        </p:txBody>
      </p:sp>
      <p:sp>
        <p:nvSpPr>
          <p:cNvPr id="11"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t>Pre-decisional – Not for Release</a:t>
            </a:r>
          </a:p>
        </p:txBody>
      </p:sp>
      <p:sp>
        <p:nvSpPr>
          <p:cNvPr id="12"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D0B4FE87-901F-4547-BED0-5A6C0E1FB2A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C2C3E6F4-E427-4E49-B3FA-8995DD6F8665}" type="datetime4">
              <a:rPr lang="en-US" smtClean="0"/>
              <a:t>March 17, 2017</a:t>
            </a:fld>
            <a:endParaRPr lang="en-US" dirty="0"/>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t>Pre-decisional – Not for Release</a:t>
            </a:r>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A34B857D-C45F-4EC9-8BE6-E799A82F81A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0E1B12DE-B35B-4410-96C1-AAB1379B8DC3}" type="datetime4">
              <a:rPr lang="en-US" smtClean="0"/>
              <a:t>March 17, 2017</a:t>
            </a:fld>
            <a:endParaRPr lang="en-US" dirty="0"/>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t>Pre-decisional – Not for Release</a:t>
            </a:r>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6666B785-8D98-47BF-AC17-21292448FE9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78A3C97F-E951-4F74-8003-25BFF3DA7E17}" type="datetime4">
              <a:rPr lang="en-US" smtClean="0"/>
              <a:t>March 17, 2017</a:t>
            </a:fld>
            <a:endParaRPr lang="en-US" dirty="0"/>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t>Pre-decisional – Not for Release</a:t>
            </a:r>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E058F596-3BF9-481E-8F93-8B4E5FCCE6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fld id="{11B02200-C95E-4B21-8BAA-D9045C69EC72}" type="datetime4">
              <a:rPr lang="en-US" smtClean="0"/>
              <a:t>March 17, 2017</a:t>
            </a:fld>
            <a:endParaRPr lang="en-US" dirty="0"/>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t>Pre-decisional – Not for Release</a:t>
            </a:r>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2866A3C2-01FD-480D-937A-1689A91DD28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txBox="1">
            <a:spLocks/>
          </p:cNvSpPr>
          <p:nvPr userDrawn="1"/>
        </p:nvSpPr>
        <p:spPr>
          <a:xfrm>
            <a:off x="7010400" y="6629400"/>
            <a:ext cx="2133600" cy="228600"/>
          </a:xfrm>
          <a:prstGeom prst="rect">
            <a:avLst/>
          </a:prstGeom>
        </p:spPr>
        <p:txBody>
          <a:bodyPr anchor="ctr"/>
          <a:lstStyle/>
          <a:p>
            <a:pPr algn="r" fontAlgn="auto">
              <a:spcBef>
                <a:spcPts val="0"/>
              </a:spcBef>
              <a:spcAft>
                <a:spcPts val="0"/>
              </a:spcAft>
              <a:defRPr/>
            </a:pPr>
            <a:fld id="{F6FCED46-F327-439D-BB37-DB32C62D2D5A}" type="slidenum">
              <a:rPr lang="en-US" sz="1200">
                <a:solidFill>
                  <a:schemeClr val="tx1">
                    <a:tint val="75000"/>
                  </a:schemeClr>
                </a:solidFill>
                <a:latin typeface="+mn-lt"/>
                <a:cs typeface="+mn-cs"/>
              </a:rPr>
              <a:pPr algn="r" fontAlgn="auto">
                <a:spcBef>
                  <a:spcPts val="0"/>
                </a:spcBef>
                <a:spcAft>
                  <a:spcPts val="0"/>
                </a:spcAft>
                <a:defRPr/>
              </a:pPr>
              <a:t>‹#›</a:t>
            </a:fld>
            <a:endParaRPr lang="en-US" sz="1200" dirty="0">
              <a:solidFill>
                <a:schemeClr val="tx1">
                  <a:tint val="75000"/>
                </a:schemeClr>
              </a:solidFill>
              <a:latin typeface="+mn-lt"/>
              <a:cs typeface="+mn-cs"/>
            </a:endParaRPr>
          </a:p>
        </p:txBody>
      </p:sp>
      <p:sp>
        <p:nvSpPr>
          <p:cNvPr id="7" name="Text Box 18"/>
          <p:cNvSpPr txBox="1">
            <a:spLocks noChangeArrowheads="1"/>
          </p:cNvSpPr>
          <p:nvPr userDrawn="1"/>
        </p:nvSpPr>
        <p:spPr bwMode="gray">
          <a:xfrm>
            <a:off x="0" y="6596292"/>
            <a:ext cx="2536825" cy="244475"/>
          </a:xfrm>
          <a:prstGeom prst="rect">
            <a:avLst/>
          </a:prstGeom>
          <a:noFill/>
          <a:ln w="9525">
            <a:noFill/>
            <a:miter lim="800000"/>
            <a:headEnd/>
            <a:tailEnd/>
          </a:ln>
          <a:effectLst/>
        </p:spPr>
        <p:txBody>
          <a:bodyPr wrap="none">
            <a:spAutoFit/>
          </a:bodyPr>
          <a:lstStyle/>
          <a:p>
            <a:pPr algn="r" eaLnBrk="0" hangingPunct="0"/>
            <a:r>
              <a:rPr lang="en-US" sz="1000" i="0" dirty="0">
                <a:solidFill>
                  <a:schemeClr val="tx2">
                    <a:lumMod val="75000"/>
                  </a:schemeClr>
                </a:solidFill>
                <a:effectLst>
                  <a:outerShdw blurRad="38100" dist="38100" dir="2700000" algn="tl">
                    <a:srgbClr val="C0C0C0"/>
                  </a:outerShdw>
                </a:effectLst>
                <a:latin typeface="Arial Rounded MT Bold" pitchFamily="34" charset="0"/>
              </a:rPr>
              <a:t>OUSD(P&amp;R) / </a:t>
            </a:r>
            <a:r>
              <a:rPr lang="en-US" sz="1000" i="0" baseline="0" dirty="0">
                <a:solidFill>
                  <a:schemeClr val="tx2">
                    <a:lumMod val="75000"/>
                  </a:schemeClr>
                </a:solidFill>
                <a:effectLst>
                  <a:outerShdw blurRad="38100" dist="38100" dir="2700000" algn="tl">
                    <a:srgbClr val="C0C0C0"/>
                  </a:outerShdw>
                </a:effectLst>
                <a:latin typeface="Arial Rounded MT Bold" pitchFamily="34" charset="0"/>
              </a:rPr>
              <a:t>Military</a:t>
            </a:r>
            <a:r>
              <a:rPr lang="en-US" sz="1000" i="0" dirty="0">
                <a:solidFill>
                  <a:schemeClr val="tx2">
                    <a:lumMod val="75000"/>
                  </a:schemeClr>
                </a:solidFill>
                <a:effectLst>
                  <a:outerShdw blurRad="38100" dist="38100" dir="2700000" algn="tl">
                    <a:srgbClr val="C0C0C0"/>
                  </a:outerShdw>
                </a:effectLst>
                <a:latin typeface="Arial Rounded MT Bold" pitchFamily="34" charset="0"/>
              </a:rPr>
              <a:t> Personnel Policy</a:t>
            </a:r>
          </a:p>
        </p:txBody>
      </p:sp>
      <p:sp>
        <p:nvSpPr>
          <p:cNvPr id="8" name="Footer Placeholder 4"/>
          <p:cNvSpPr>
            <a:spLocks noGrp="1"/>
          </p:cNvSpPr>
          <p:nvPr>
            <p:ph type="ftr" sz="quarter" idx="10"/>
          </p:nvPr>
        </p:nvSpPr>
        <p:spPr>
          <a:xfrm>
            <a:off x="3276600" y="6629400"/>
            <a:ext cx="2895600" cy="228600"/>
          </a:xfrm>
          <a:prstGeom prst="rect">
            <a:avLst/>
          </a:prstGeom>
        </p:spPr>
        <p:txBody>
          <a:bodyPr/>
          <a:lstStyle>
            <a:lvl1pPr>
              <a:defRPr/>
            </a:lvl1pPr>
          </a:lstStyle>
          <a:p>
            <a:pPr>
              <a:defRPr/>
            </a:pPr>
            <a:r>
              <a:rPr lang="en-US"/>
              <a:t>Pre-decisional – Not for Release</a:t>
            </a:r>
            <a:endParaRPr lang="en-US" dirty="0"/>
          </a:p>
        </p:txBody>
      </p:sp>
    </p:spTree>
    <p:extLst>
      <p:ext uri="{BB962C8B-B14F-4D97-AF65-F5344CB8AC3E}">
        <p14:creationId xmlns:p14="http://schemas.microsoft.com/office/powerpoint/2010/main" val="101602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Lst>
  <p:hf hdr="0" ftr="0" dt="0"/>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pitchFamily="34"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496456"/>
            <a:ext cx="8892020" cy="310191"/>
            <a:chOff x="0" y="6496456"/>
            <a:chExt cx="8892020" cy="310191"/>
          </a:xfrm>
        </p:grpSpPr>
        <p:sp>
          <p:nvSpPr>
            <p:cNvPr id="8" name="Pentagon 7"/>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fontAlgn="auto">
                <a:spcBef>
                  <a:spcPts val="0"/>
                </a:spcBef>
                <a:spcAft>
                  <a:spcPts val="0"/>
                </a:spcAft>
                <a:defRPr/>
              </a:pPr>
              <a:endParaRPr lang="en-US" dirty="0">
                <a:solidFill>
                  <a:prstClr val="black"/>
                </a:solidFill>
                <a:latin typeface="Calibri"/>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pPr fontAlgn="auto">
              <a:spcBef>
                <a:spcPts val="0"/>
              </a:spcBef>
              <a:spcAft>
                <a:spcPts val="0"/>
              </a:spcAft>
            </a:pPr>
            <a:fld id="{E1687A61-E494-4D9C-B6E1-4105103B12E8}" type="datetime1">
              <a:rPr lang="en-US" smtClean="0">
                <a:solidFill>
                  <a:prstClr val="white"/>
                </a:solidFill>
              </a:rPr>
              <a:pPr fontAlgn="auto">
                <a:spcBef>
                  <a:spcPts val="0"/>
                </a:spcBef>
                <a:spcAft>
                  <a:spcPts val="0"/>
                </a:spcAft>
              </a:pPr>
              <a:t>3/17/2017</a:t>
            </a:fld>
            <a:endParaRPr lang="en-US" dirty="0">
              <a:solidFill>
                <a:prstClr val="white"/>
              </a:solidFill>
            </a:endParaRPr>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pPr fontAlgn="auto">
              <a:spcBef>
                <a:spcPts val="0"/>
              </a:spcBef>
              <a:spcAft>
                <a:spcPts val="0"/>
              </a:spcAft>
            </a:pPr>
            <a:r>
              <a:rPr lang="en-US" dirty="0">
                <a:solidFill>
                  <a:prstClr val="white"/>
                </a:solidFill>
              </a:rPr>
              <a:t>Integrity - Service - Innovation</a:t>
            </a:r>
          </a:p>
        </p:txBody>
      </p:sp>
      <p:sp>
        <p:nvSpPr>
          <p:cNvPr id="6"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pPr fontAlgn="auto">
              <a:spcBef>
                <a:spcPts val="0"/>
              </a:spcBef>
              <a:spcAft>
                <a:spcPts val="0"/>
              </a:spcAft>
            </a:pPr>
            <a:fld id="{AEDED5F5-54A3-4749-8E90-F5AFC8F8F0DA}" type="slidenum">
              <a:rPr lang="en-US" smtClean="0">
                <a:solidFill>
                  <a:prstClr val="white"/>
                </a:solidFill>
              </a:rPr>
              <a:pPr fontAlgn="auto">
                <a:spcBef>
                  <a:spcPts val="0"/>
                </a:spcBef>
                <a:spcAft>
                  <a:spcPts val="0"/>
                </a:spcAft>
              </a:pPr>
              <a:t>‹#›</a:t>
            </a:fld>
            <a:endParaRPr lang="en-US" dirty="0">
              <a:solidFill>
                <a:prstClr val="white"/>
              </a:solidFill>
            </a:endParaRPr>
          </a:p>
        </p:txBody>
      </p:sp>
      <p:sp>
        <p:nvSpPr>
          <p:cNvPr id="13" name="TextBox 12"/>
          <p:cNvSpPr txBox="1"/>
          <p:nvPr/>
        </p:nvSpPr>
        <p:spPr>
          <a:xfrm>
            <a:off x="933450" y="3394392"/>
            <a:ext cx="5553075" cy="369888"/>
          </a:xfrm>
          <a:prstGeom prst="rect">
            <a:avLst/>
          </a:prstGeom>
          <a:noFill/>
        </p:spPr>
        <p:txBody>
          <a:bodyPr>
            <a:spAutoFit/>
          </a:bodyPr>
          <a:lstStyle/>
          <a:p>
            <a:pPr fontAlgn="auto">
              <a:spcBef>
                <a:spcPts val="0"/>
              </a:spcBef>
              <a:spcAft>
                <a:spcPts val="0"/>
              </a:spcAft>
              <a:defRPr/>
            </a:pPr>
            <a:r>
              <a:rPr lang="en-US" i="1" dirty="0">
                <a:solidFill>
                  <a:srgbClr val="626364"/>
                </a:solidFill>
                <a:latin typeface="Calibri"/>
              </a:rPr>
              <a:t>Defense Finance and Accounting Service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0838" y="4559060"/>
            <a:ext cx="2286000" cy="193381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228600"/>
            <a:ext cx="2332837" cy="2667000"/>
          </a:xfrm>
          <a:prstGeom prst="rect">
            <a:avLst/>
          </a:prstGeom>
        </p:spPr>
      </p:pic>
    </p:spTree>
    <p:extLst>
      <p:ext uri="{BB962C8B-B14F-4D97-AF65-F5344CB8AC3E}">
        <p14:creationId xmlns:p14="http://schemas.microsoft.com/office/powerpoint/2010/main" val="2022423505"/>
      </p:ext>
    </p:extLst>
  </p:cSld>
  <p:clrMap bg1="lt1" tx1="dk1" bg2="lt2" tx2="dk2" accent1="accent1" accent2="accent2" accent3="accent3" accent4="accent4" accent5="accent5" accent6="accent6" hlink="hlink" folHlink="folHlink"/>
  <p:sldLayoutIdLst>
    <p:sldLayoutId id="2147484631" r:id="rId1"/>
  </p:sldLayoutIdLst>
  <p:hf hdr="0"/>
  <p:txStyles>
    <p:titleStyle>
      <a:lvl1pPr algn="ctr" defTabSz="914400" rtl="0" eaLnBrk="1" latinLnBrk="0" hangingPunct="1">
        <a:spcBef>
          <a:spcPct val="0"/>
        </a:spcBef>
        <a:buNone/>
        <a:defRPr lang="en-US" sz="2400" b="1" kern="1200" dirty="0">
          <a:solidFill>
            <a:srgbClr val="2936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rgbClr val="293685"/>
          </a:solidFill>
          <a:latin typeface="Arial" pitchFamily="34" charset="0"/>
          <a:ea typeface="+mj-ea"/>
          <a:cs typeface="Arial" pitchFamily="34" charset="0"/>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600" kern="120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descr="Integrity - Service - Innovation banner with a star"/>
          <p:cNvGrpSpPr/>
          <p:nvPr/>
        </p:nvGrpSpPr>
        <p:grpSpPr>
          <a:xfrm>
            <a:off x="0" y="6496456"/>
            <a:ext cx="8892020" cy="310191"/>
            <a:chOff x="0" y="6496456"/>
            <a:chExt cx="8892020" cy="310191"/>
          </a:xfrm>
        </p:grpSpPr>
        <p:sp>
          <p:nvSpPr>
            <p:cNvPr id="14" name="Pentagon 13"/>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fontAlgn="auto">
                <a:spcBef>
                  <a:spcPts val="0"/>
                </a:spcBef>
                <a:spcAft>
                  <a:spcPts val="0"/>
                </a:spcAft>
                <a:defRPr/>
              </a:pPr>
              <a:endParaRPr lang="en-US" dirty="0">
                <a:solidFill>
                  <a:prstClr val="black"/>
                </a:solidFill>
                <a:latin typeface="Calibri"/>
              </a:endParaRP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976" t="10833" r="17424" b="86806"/>
          <a:stretch/>
        </p:blipFill>
        <p:spPr>
          <a:xfrm>
            <a:off x="-9527" y="608842"/>
            <a:ext cx="7726025" cy="196632"/>
          </a:xfrm>
          <a:prstGeom prst="rect">
            <a:avLst/>
          </a:prstGeom>
        </p:spPr>
      </p:pic>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a:t>Click to edit Master title style</a:t>
            </a:r>
            <a:endParaRPr lang="en-US" dirty="0"/>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a:t>Click to edit Master text styles</a:t>
            </a:r>
          </a:p>
          <a:p>
            <a:pPr marL="342900" lvl="1" indent="-342900" algn="l" defTabSz="914400" rtl="0" eaLnBrk="0" fontAlgn="base" latinLnBrk="0" hangingPunct="0">
              <a:spcBef>
                <a:spcPct val="20000"/>
              </a:spcBef>
              <a:spcAft>
                <a:spcPct val="0"/>
              </a:spcAft>
              <a:buClr>
                <a:srgbClr val="282C69"/>
              </a:buClr>
              <a:buFont typeface="Wingdings 2" pitchFamily="18" charset="2"/>
              <a:buChar char=""/>
            </a:pPr>
            <a:r>
              <a:rPr lang="en-US"/>
              <a:t>Second level</a:t>
            </a:r>
          </a:p>
          <a:p>
            <a:pPr marL="342900" lvl="2" indent="-342900" algn="l" defTabSz="914400" rtl="0" eaLnBrk="0" fontAlgn="base" latinLnBrk="0" hangingPunct="0">
              <a:spcBef>
                <a:spcPct val="20000"/>
              </a:spcBef>
              <a:spcAft>
                <a:spcPct val="0"/>
              </a:spcAft>
              <a:buClr>
                <a:srgbClr val="282C69"/>
              </a:buClr>
              <a:buFont typeface="Wingdings 2" pitchFamily="18" charset="2"/>
              <a:buChar char=""/>
            </a:pPr>
            <a:r>
              <a:rPr lang="en-US"/>
              <a:t>Third level</a:t>
            </a:r>
          </a:p>
          <a:p>
            <a:pPr marL="342900" lvl="3" indent="-342900" algn="l" defTabSz="914400" rtl="0" eaLnBrk="0" fontAlgn="base" latinLnBrk="0" hangingPunct="0">
              <a:spcBef>
                <a:spcPct val="20000"/>
              </a:spcBef>
              <a:spcAft>
                <a:spcPct val="0"/>
              </a:spcAft>
              <a:buClr>
                <a:srgbClr val="282C69"/>
              </a:buClr>
              <a:buFont typeface="Wingdings 2" pitchFamily="18" charset="2"/>
              <a:buChar char=""/>
            </a:pPr>
            <a:r>
              <a:rPr lang="en-US"/>
              <a:t>Fourth level</a:t>
            </a:r>
          </a:p>
          <a:p>
            <a:pPr marL="342900" lvl="4" indent="-342900" algn="l" defTabSz="914400" rtl="0" eaLnBrk="0" fontAlgn="base" latinLnBrk="0" hangingPunct="0">
              <a:spcBef>
                <a:spcPct val="20000"/>
              </a:spcBef>
              <a:spcAft>
                <a:spcPct val="0"/>
              </a:spcAft>
              <a:buClr>
                <a:srgbClr val="282C69"/>
              </a:buClr>
              <a:buFont typeface="Wingdings 2" pitchFamily="18" charset="2"/>
              <a:buChar char=""/>
            </a:pPr>
            <a:r>
              <a:rPr lang="en-US"/>
              <a:t>Fifth level</a:t>
            </a:r>
            <a:endParaRPr lang="en-US" dirty="0"/>
          </a:p>
        </p:txBody>
      </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pPr fontAlgn="auto">
              <a:spcBef>
                <a:spcPts val="0"/>
              </a:spcBef>
              <a:spcAft>
                <a:spcPts val="0"/>
              </a:spcAft>
            </a:pPr>
            <a:fld id="{2D69E164-5E49-43FD-9203-20DA3290BB23}" type="datetime1">
              <a:rPr lang="en-US" smtClean="0">
                <a:solidFill>
                  <a:prstClr val="white"/>
                </a:solidFill>
              </a:rPr>
              <a:pPr fontAlgn="auto">
                <a:spcBef>
                  <a:spcPts val="0"/>
                </a:spcBef>
                <a:spcAft>
                  <a:spcPts val="0"/>
                </a:spcAft>
              </a:pPr>
              <a:t>3/17/2017</a:t>
            </a:fld>
            <a:endParaRPr lang="en-US" dirty="0">
              <a:solidFill>
                <a:prstClr val="white"/>
              </a:solidFill>
            </a:endParaRPr>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pPr fontAlgn="auto">
              <a:spcBef>
                <a:spcPts val="0"/>
              </a:spcBef>
              <a:spcAft>
                <a:spcPts val="0"/>
              </a:spcAft>
            </a:pPr>
            <a:r>
              <a:rPr lang="en-US" dirty="0">
                <a:solidFill>
                  <a:prstClr val="white"/>
                </a:solidFill>
              </a:rPr>
              <a:t>Integrity - Service - Innovation</a:t>
            </a:r>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1868" t="12548" r="16619" b="86280"/>
          <a:stretch/>
        </p:blipFill>
        <p:spPr>
          <a:xfrm>
            <a:off x="-9527" y="730843"/>
            <a:ext cx="7781925" cy="165026"/>
          </a:xfrm>
          <a:prstGeom prst="rect">
            <a:avLst/>
          </a:prstGeom>
        </p:spPr>
      </p:pic>
      <p:sp>
        <p:nvSpPr>
          <p:cNvPr id="18"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pPr fontAlgn="auto">
              <a:spcBef>
                <a:spcPts val="0"/>
              </a:spcBef>
              <a:spcAft>
                <a:spcPts val="0"/>
              </a:spcAft>
            </a:pPr>
            <a:fld id="{6C30C76A-07FC-4260-99EA-1CFB63604932}" type="slidenum">
              <a:rPr lang="en-US" smtClean="0">
                <a:solidFill>
                  <a:prstClr val="white"/>
                </a:solidFill>
              </a:rPr>
              <a:pPr fontAlgn="auto">
                <a:spcBef>
                  <a:spcPts val="0"/>
                </a:spcBef>
                <a:spcAft>
                  <a:spcPts val="0"/>
                </a:spcAft>
              </a:pPr>
              <a:t>‹#›</a:t>
            </a:fld>
            <a:endParaRPr lang="en-US" dirty="0">
              <a:solidFill>
                <a:prstClr val="white"/>
              </a:solidFill>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6498" y="46250"/>
            <a:ext cx="1296489" cy="1096750"/>
          </a:xfrm>
          <a:prstGeom prst="rect">
            <a:avLst/>
          </a:prstGeom>
        </p:spPr>
      </p:pic>
    </p:spTree>
    <p:extLst>
      <p:ext uri="{BB962C8B-B14F-4D97-AF65-F5344CB8AC3E}">
        <p14:creationId xmlns:p14="http://schemas.microsoft.com/office/powerpoint/2010/main" val="2765469345"/>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Lst>
  <p:hf hdr="0"/>
  <p:txStyles>
    <p:titleStyle>
      <a:lvl1pPr algn="ctr" defTabSz="914400" rtl="0" eaLnBrk="1" latinLnBrk="0" hangingPunct="1">
        <a:spcBef>
          <a:spcPct val="0"/>
        </a:spcBef>
        <a:buNone/>
        <a:defRPr lang="en-US" sz="2400" b="1" kern="1200" dirty="0" smtClean="0">
          <a:solidFill>
            <a:srgbClr val="16216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6216C"/>
        </a:buClr>
        <a:buFont typeface="Wingdings" pitchFamily="2" charset="2"/>
        <a:buChar char="ü"/>
        <a:defRPr lang="en-US" sz="2400" kern="1200" dirty="0" smtClean="0">
          <a:solidFill>
            <a:srgbClr val="16216C"/>
          </a:solidFill>
          <a:latin typeface="Arial" pitchFamily="34" charset="0"/>
          <a:ea typeface="+mj-ea"/>
          <a:cs typeface="Arial" pitchFamily="34" charset="0"/>
        </a:defRPr>
      </a:lvl1pPr>
      <a:lvl2pPr marL="742950" indent="-285750" algn="l" defTabSz="914400" rtl="0" eaLnBrk="1" latinLnBrk="0" hangingPunct="1">
        <a:spcBef>
          <a:spcPct val="20000"/>
        </a:spcBef>
        <a:buClr>
          <a:srgbClr val="16216C"/>
        </a:buClr>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16216C"/>
        </a:buClr>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7141454"/>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Lst>
  <p:hf hdr="0" ftr="0" dt="0"/>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pitchFamily="34"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militarypay.defense.gov/blendedretiremen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dvidshub.net/video/449935/2018-blended-retirement-system-explaine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394098" y="4572000"/>
            <a:ext cx="4191000" cy="685800"/>
          </a:xfrm>
        </p:spPr>
        <p:txBody>
          <a:bodyPr>
            <a:noAutofit/>
          </a:bodyPr>
          <a:lstStyle/>
          <a:p>
            <a:pPr marL="0" indent="0" algn="ctr">
              <a:spcBef>
                <a:spcPts val="0"/>
              </a:spcBef>
              <a:buNone/>
            </a:pPr>
            <a:r>
              <a:rPr lang="en-US" sz="1800" dirty="0">
                <a:latin typeface="Franklin Gothic Medium Cond" panose="020B0606030402020204" pitchFamily="34" charset="0"/>
              </a:rPr>
              <a:t>March 17, 2017</a:t>
            </a:r>
          </a:p>
        </p:txBody>
      </p:sp>
      <p:sp>
        <p:nvSpPr>
          <p:cNvPr id="4" name="TextBox 3"/>
          <p:cNvSpPr txBox="1"/>
          <p:nvPr/>
        </p:nvSpPr>
        <p:spPr>
          <a:xfrm>
            <a:off x="2362200" y="685800"/>
            <a:ext cx="4267200" cy="830997"/>
          </a:xfrm>
          <a:prstGeom prst="rect">
            <a:avLst/>
          </a:prstGeom>
          <a:noFill/>
        </p:spPr>
        <p:txBody>
          <a:bodyPr wrap="square" rtlCol="0">
            <a:spAutoFit/>
          </a:bodyPr>
          <a:lstStyle/>
          <a:p>
            <a:r>
              <a:rPr lang="en-US" sz="2400" b="1" dirty="0">
                <a:solidFill>
                  <a:schemeClr val="bg1"/>
                </a:solidFill>
              </a:rPr>
              <a:t>The Uniformed Services</a:t>
            </a:r>
          </a:p>
          <a:p>
            <a:r>
              <a:rPr lang="en-US" sz="2400" b="1" dirty="0">
                <a:solidFill>
                  <a:schemeClr val="bg1"/>
                </a:solidFill>
              </a:rPr>
              <a:t>Blended Retirement System</a:t>
            </a:r>
          </a:p>
        </p:txBody>
      </p:sp>
      <p:cxnSp>
        <p:nvCxnSpPr>
          <p:cNvPr id="6" name="Straight Connector 5"/>
          <p:cNvCxnSpPr/>
          <p:nvPr/>
        </p:nvCxnSpPr>
        <p:spPr>
          <a:xfrm>
            <a:off x="6705600" y="5334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rot="1416422">
            <a:off x="7423652" y="567035"/>
            <a:ext cx="1143000" cy="1151930"/>
            <a:chOff x="7239000" y="2743200"/>
            <a:chExt cx="1143000" cy="1151930"/>
          </a:xfrm>
        </p:grpSpPr>
        <p:sp>
          <p:nvSpPr>
            <p:cNvPr id="7" name="Rectangle 6"/>
            <p:cNvSpPr/>
            <p:nvPr/>
          </p:nvSpPr>
          <p:spPr>
            <a:xfrm>
              <a:off x="7239000" y="2819400"/>
              <a:ext cx="1143000" cy="990600"/>
            </a:xfrm>
            <a:prstGeom prst="rect">
              <a:avLst/>
            </a:prstGeom>
            <a:solidFill>
              <a:schemeClr val="bg1"/>
            </a:solidFill>
            <a:ln w="127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91400" y="2971800"/>
              <a:ext cx="533400" cy="923330"/>
            </a:xfrm>
            <a:prstGeom prst="rect">
              <a:avLst/>
            </a:prstGeom>
            <a:noFill/>
          </p:spPr>
          <p:txBody>
            <a:bodyPr wrap="square" rtlCol="0">
              <a:spAutoFit/>
            </a:bodyPr>
            <a:lstStyle/>
            <a:p>
              <a:r>
                <a:rPr lang="en-US" sz="5400" b="1" dirty="0"/>
                <a:t>1</a:t>
              </a:r>
            </a:p>
          </p:txBody>
        </p:sp>
        <p:sp>
          <p:nvSpPr>
            <p:cNvPr id="9" name="TextBox 8"/>
            <p:cNvSpPr txBox="1"/>
            <p:nvPr/>
          </p:nvSpPr>
          <p:spPr>
            <a:xfrm rot="16200000">
              <a:off x="7800945" y="3249753"/>
              <a:ext cx="762000" cy="400110"/>
            </a:xfrm>
            <a:prstGeom prst="rect">
              <a:avLst/>
            </a:prstGeom>
            <a:noFill/>
          </p:spPr>
          <p:txBody>
            <a:bodyPr wrap="square" rtlCol="0">
              <a:spAutoFit/>
            </a:bodyPr>
            <a:lstStyle/>
            <a:p>
              <a:pPr algn="ctr"/>
              <a:r>
                <a:rPr lang="en-US" sz="2000" b="1"/>
                <a:t>2018</a:t>
              </a:r>
            </a:p>
          </p:txBody>
        </p:sp>
        <p:sp>
          <p:nvSpPr>
            <p:cNvPr id="10" name="Rectangle 9"/>
            <p:cNvSpPr/>
            <p:nvPr/>
          </p:nvSpPr>
          <p:spPr>
            <a:xfrm>
              <a:off x="7239000" y="2819400"/>
              <a:ext cx="1143000" cy="304800"/>
            </a:xfrm>
            <a:prstGeom prst="rect">
              <a:avLst/>
            </a:prstGeom>
            <a:solidFill>
              <a:srgbClr val="92D05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39000" y="2787134"/>
              <a:ext cx="1143000" cy="369332"/>
            </a:xfrm>
            <a:prstGeom prst="rect">
              <a:avLst/>
            </a:prstGeom>
            <a:noFill/>
          </p:spPr>
          <p:txBody>
            <a:bodyPr wrap="square" rtlCol="0">
              <a:spAutoFit/>
            </a:bodyPr>
            <a:lstStyle/>
            <a:p>
              <a:pPr algn="ctr"/>
              <a:r>
                <a:rPr lang="en-US" b="1" dirty="0">
                  <a:solidFill>
                    <a:schemeClr val="bg1"/>
                  </a:solidFill>
                </a:rPr>
                <a:t>January</a:t>
              </a:r>
            </a:p>
          </p:txBody>
        </p:sp>
        <p:cxnSp>
          <p:nvCxnSpPr>
            <p:cNvPr id="13" name="Straight Connector 12"/>
            <p:cNvCxnSpPr/>
            <p:nvPr/>
          </p:nvCxnSpPr>
          <p:spPr>
            <a:xfrm>
              <a:off x="73152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676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7724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248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772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296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65791" y="3048000"/>
            <a:ext cx="7804394" cy="1569660"/>
          </a:xfrm>
          <a:prstGeom prst="rect">
            <a:avLst/>
          </a:prstGeom>
          <a:noFill/>
          <a:effectLst/>
        </p:spPr>
        <p:txBody>
          <a:bodyPr wrap="square" rtlCol="0">
            <a:spAutoFit/>
          </a:bodyPr>
          <a:lstStyle/>
          <a:p>
            <a:pPr algn="ctr"/>
            <a:r>
              <a:rPr lang="en-US" sz="3200" b="1" dirty="0">
                <a:solidFill>
                  <a:schemeClr val="bg2">
                    <a:lumMod val="50000"/>
                  </a:schemeClr>
                </a:solidFill>
                <a:latin typeface="Arial" charset="0"/>
                <a:ea typeface="Arial" charset="0"/>
                <a:cs typeface="Arial" charset="0"/>
              </a:rPr>
              <a:t>Introduction to the </a:t>
            </a:r>
          </a:p>
          <a:p>
            <a:pPr algn="ctr"/>
            <a:r>
              <a:rPr lang="en-US" sz="3200" b="1" dirty="0">
                <a:solidFill>
                  <a:schemeClr val="bg2">
                    <a:lumMod val="50000"/>
                  </a:schemeClr>
                </a:solidFill>
                <a:latin typeface="Arial" charset="0"/>
                <a:ea typeface="Arial" charset="0"/>
                <a:cs typeface="Arial" charset="0"/>
              </a:rPr>
              <a:t>Blended Retirement System</a:t>
            </a:r>
          </a:p>
          <a:p>
            <a:pPr algn="ctr"/>
            <a:endParaRPr lang="en-US" sz="3200" b="1" dirty="0">
              <a:solidFill>
                <a:schemeClr val="bg2">
                  <a:lumMod val="50000"/>
                </a:schemeClr>
              </a:solidFill>
              <a:latin typeface="Arial" charset="0"/>
              <a:ea typeface="Arial" charset="0"/>
              <a:cs typeface="Arial" charset="0"/>
            </a:endParaRPr>
          </a:p>
        </p:txBody>
      </p:sp>
      <p:sp>
        <p:nvSpPr>
          <p:cNvPr id="23" name="TextBox 22"/>
          <p:cNvSpPr txBox="1"/>
          <p:nvPr/>
        </p:nvSpPr>
        <p:spPr>
          <a:xfrm>
            <a:off x="5671146" y="6477000"/>
            <a:ext cx="3396654" cy="307777"/>
          </a:xfrm>
          <a:prstGeom prst="rect">
            <a:avLst/>
          </a:prstGeom>
          <a:noFill/>
        </p:spPr>
        <p:txBody>
          <a:bodyPr wrap="square" rtlCol="0">
            <a:spAutoFit/>
          </a:bodyPr>
          <a:lstStyle/>
          <a:p>
            <a:pPr algn="r"/>
            <a:r>
              <a:rPr lang="en-US" sz="1400" dirty="0">
                <a:solidFill>
                  <a:schemeClr val="bg1"/>
                </a:solidFill>
              </a:rPr>
              <a:t>PERSONNEL AND READINESS</a:t>
            </a:r>
          </a:p>
        </p:txBody>
      </p:sp>
      <p:sp>
        <p:nvSpPr>
          <p:cNvPr id="24" name="TextBox 23"/>
          <p:cNvSpPr txBox="1"/>
          <p:nvPr/>
        </p:nvSpPr>
        <p:spPr>
          <a:xfrm>
            <a:off x="3810000" y="782"/>
            <a:ext cx="5334000" cy="369332"/>
          </a:xfrm>
          <a:prstGeom prst="rect">
            <a:avLst/>
          </a:prstGeom>
          <a:noFill/>
        </p:spPr>
        <p:txBody>
          <a:bodyPr wrap="square" rtlCol="0">
            <a:spAutoFit/>
          </a:bodyPr>
          <a:lstStyle/>
          <a:p>
            <a:pPr algn="r"/>
            <a:r>
              <a:rPr lang="en-US" dirty="0">
                <a:solidFill>
                  <a:schemeClr val="bg1"/>
                </a:solidFill>
                <a:latin typeface="Arial Narrow" panose="020B0606020202030204" pitchFamily="34" charset="0"/>
              </a:rPr>
              <a:t>#blendedretirement</a:t>
            </a:r>
          </a:p>
        </p:txBody>
      </p:sp>
    </p:spTree>
    <p:extLst>
      <p:ext uri="{BB962C8B-B14F-4D97-AF65-F5344CB8AC3E}">
        <p14:creationId xmlns:p14="http://schemas.microsoft.com/office/powerpoint/2010/main" val="173773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10200" y="1828800"/>
            <a:ext cx="3657600" cy="5016758"/>
          </a:xfrm>
          <a:prstGeom prst="rect">
            <a:avLst/>
          </a:prstGeom>
          <a:solidFill>
            <a:schemeClr val="bg1"/>
          </a:solidFill>
        </p:spPr>
        <p:txBody>
          <a:bodyPr wrap="square" rtlCol="0">
            <a:spAutoFit/>
          </a:bodyPr>
          <a:lstStyle/>
          <a:p>
            <a:pPr marL="342900" indent="-342900">
              <a:spcBef>
                <a:spcPts val="600"/>
              </a:spcBef>
              <a:spcAft>
                <a:spcPts val="600"/>
              </a:spcAft>
              <a:buFont typeface="Wingdings" panose="05000000000000000000" pitchFamily="2" charset="2"/>
              <a:buChar char="Ø"/>
            </a:pPr>
            <a:r>
              <a:rPr lang="en-US" sz="2000" dirty="0">
                <a:solidFill>
                  <a:prstClr val="black"/>
                </a:solidFill>
                <a:latin typeface="Franklin Gothic Medium Cond" panose="020B0606030402020204" pitchFamily="34" charset="0"/>
              </a:rPr>
              <a:t>Online BRS Comparison Calculator will allow service members to compare estimated benefits under both plans prior to making a decision</a:t>
            </a:r>
          </a:p>
          <a:p>
            <a:pPr marL="342900" indent="-342900">
              <a:spcBef>
                <a:spcPts val="600"/>
              </a:spcBef>
              <a:spcAft>
                <a:spcPts val="600"/>
              </a:spcAft>
              <a:buFont typeface="Wingdings" panose="05000000000000000000" pitchFamily="2" charset="2"/>
              <a:buChar char="Ø"/>
            </a:pPr>
            <a:r>
              <a:rPr lang="en-US" sz="2000" dirty="0">
                <a:solidFill>
                  <a:prstClr val="black"/>
                </a:solidFill>
                <a:latin typeface="Franklin Gothic Medium Cond" panose="020B0606030402020204" pitchFamily="34" charset="0"/>
              </a:rPr>
              <a:t>Walks service members through key information needed to make an effective comparison</a:t>
            </a:r>
          </a:p>
          <a:p>
            <a:pPr marL="342900" indent="-342900">
              <a:spcBef>
                <a:spcPts val="600"/>
              </a:spcBef>
              <a:spcAft>
                <a:spcPts val="600"/>
              </a:spcAft>
              <a:buFont typeface="Wingdings" panose="05000000000000000000" pitchFamily="2" charset="2"/>
              <a:buChar char="Ø"/>
            </a:pPr>
            <a:r>
              <a:rPr lang="en-US" sz="2000" dirty="0">
                <a:solidFill>
                  <a:prstClr val="black"/>
                </a:solidFill>
                <a:latin typeface="Franklin Gothic Medium Cond" panose="020B0606030402020204" pitchFamily="34" charset="0"/>
              </a:rPr>
              <a:t>Users can adjust data to see how changes to their career and savings will impact retirement benefits</a:t>
            </a:r>
          </a:p>
          <a:p>
            <a:pPr marL="342900" indent="-342900">
              <a:spcBef>
                <a:spcPts val="600"/>
              </a:spcBef>
              <a:spcAft>
                <a:spcPts val="600"/>
              </a:spcAft>
              <a:buFont typeface="Wingdings" panose="05000000000000000000" pitchFamily="2" charset="2"/>
              <a:buChar char="Ø"/>
            </a:pPr>
            <a:r>
              <a:rPr lang="en-US" sz="2000" dirty="0">
                <a:solidFill>
                  <a:prstClr val="black"/>
                </a:solidFill>
                <a:latin typeface="Franklin Gothic Medium Cond" panose="020B0606030402020204" pitchFamily="34" charset="0"/>
              </a:rPr>
              <a:t>Available Spring 2017</a:t>
            </a:r>
          </a:p>
          <a:p>
            <a:pPr>
              <a:spcBef>
                <a:spcPts val="600"/>
              </a:spcBef>
              <a:spcAft>
                <a:spcPts val="600"/>
              </a:spcAft>
            </a:pPr>
            <a:endParaRPr lang="en-US" sz="2000" dirty="0">
              <a:solidFill>
                <a:prstClr val="black"/>
              </a:solidFill>
              <a:latin typeface="Franklin Gothic Medium Cond" panose="020B0606030402020204" pitchFamily="34" charset="0"/>
            </a:endParaRPr>
          </a:p>
        </p:txBody>
      </p:sp>
      <p:sp>
        <p:nvSpPr>
          <p:cNvPr id="3" name="Title 2"/>
          <p:cNvSpPr>
            <a:spLocks noGrp="1"/>
          </p:cNvSpPr>
          <p:nvPr>
            <p:ph type="title"/>
          </p:nvPr>
        </p:nvSpPr>
        <p:spPr/>
        <p:txBody>
          <a:bodyPr>
            <a:normAutofit/>
          </a:bodyPr>
          <a:lstStyle/>
          <a:p>
            <a:r>
              <a:rPr lang="en-US" sz="3200" spc="-150" dirty="0">
                <a:latin typeface="Arial" charset="0"/>
                <a:ea typeface="Arial" charset="0"/>
                <a:cs typeface="Arial" charset="0"/>
              </a:rPr>
              <a:t>Comparison Calculator</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676400"/>
            <a:ext cx="3048000" cy="2216727"/>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129621"/>
            <a:ext cx="3048000" cy="2254272"/>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Explosion 2 1"/>
          <p:cNvSpPr/>
          <p:nvPr/>
        </p:nvSpPr>
        <p:spPr>
          <a:xfrm rot="1305855">
            <a:off x="2613839" y="1759995"/>
            <a:ext cx="3048000" cy="2819400"/>
          </a:xfrm>
          <a:prstGeom prst="irregularSeal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0213576">
            <a:off x="2979164" y="2615721"/>
            <a:ext cx="2438400" cy="923330"/>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Video </a:t>
            </a:r>
            <a:r>
              <a:rPr lang="en-US" b="1" dirty="0" err="1">
                <a:solidFill>
                  <a:schemeClr val="bg1"/>
                </a:solidFill>
                <a:effectLst>
                  <a:outerShdw blurRad="38100" dist="38100" dir="2700000" algn="tl">
                    <a:srgbClr val="000000">
                      <a:alpha val="43137"/>
                    </a:srgbClr>
                  </a:outerShdw>
                </a:effectLst>
              </a:rPr>
              <a:t>eTutorial</a:t>
            </a:r>
            <a:r>
              <a:rPr lang="en-US" b="1" dirty="0">
                <a:solidFill>
                  <a:schemeClr val="bg1"/>
                </a:solidFill>
                <a:effectLst>
                  <a:outerShdw blurRad="38100" dist="38100" dir="2700000" algn="tl">
                    <a:srgbClr val="000000">
                      <a:alpha val="43137"/>
                    </a:srgbClr>
                  </a:outerShdw>
                </a:effectLst>
              </a:rPr>
              <a:t> will   </a:t>
            </a:r>
          </a:p>
          <a:p>
            <a:r>
              <a:rPr lang="en-US" b="1" dirty="0">
                <a:solidFill>
                  <a:schemeClr val="bg1"/>
                </a:solidFill>
                <a:effectLst>
                  <a:outerShdw blurRad="38100" dist="38100" dir="2700000" algn="tl">
                    <a:srgbClr val="000000">
                      <a:alpha val="43137"/>
                    </a:srgbClr>
                  </a:outerShdw>
                </a:effectLst>
              </a:rPr>
              <a:t>     accompany </a:t>
            </a:r>
          </a:p>
          <a:p>
            <a:r>
              <a:rPr lang="en-US" b="1" dirty="0">
                <a:solidFill>
                  <a:schemeClr val="bg1"/>
                </a:solidFill>
                <a:effectLst>
                  <a:outerShdw blurRad="38100" dist="38100" dir="2700000" algn="tl">
                    <a:srgbClr val="000000">
                      <a:alpha val="43137"/>
                    </a:srgbClr>
                  </a:outerShdw>
                </a:effectLst>
              </a:rPr>
              <a:t>      calculator</a:t>
            </a:r>
          </a:p>
        </p:txBody>
      </p:sp>
    </p:spTree>
    <p:extLst>
      <p:ext uri="{BB962C8B-B14F-4D97-AF65-F5344CB8AC3E}">
        <p14:creationId xmlns:p14="http://schemas.microsoft.com/office/powerpoint/2010/main" val="352751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p:txBody>
          <a:bodyPr>
            <a:normAutofit/>
          </a:bodyPr>
          <a:lstStyle/>
          <a:p>
            <a:pPr eaLnBrk="1" hangingPunct="1"/>
            <a:r>
              <a:rPr lang="en-US" altLang="en-US" spc="-150" dirty="0">
                <a:latin typeface="Arial" charset="0"/>
                <a:ea typeface="Arial" charset="0"/>
                <a:cs typeface="Arial" charset="0"/>
              </a:rPr>
              <a:t>Blended Retirement System Benefits</a:t>
            </a:r>
          </a:p>
        </p:txBody>
      </p:sp>
      <p:sp>
        <p:nvSpPr>
          <p:cNvPr id="3" name="TextBox 2"/>
          <p:cNvSpPr txBox="1"/>
          <p:nvPr/>
        </p:nvSpPr>
        <p:spPr>
          <a:xfrm>
            <a:off x="818920" y="2165152"/>
            <a:ext cx="7944080" cy="4616648"/>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ü"/>
            </a:pPr>
            <a:r>
              <a:rPr lang="en-US" sz="2800" dirty="0">
                <a:solidFill>
                  <a:prstClr val="black"/>
                </a:solidFill>
                <a:latin typeface="Franklin Gothic Demi Cond" panose="020B0706030402020204" pitchFamily="34" charset="0"/>
              </a:rPr>
              <a:t>Greater portability of retirement benefits</a:t>
            </a:r>
          </a:p>
          <a:p>
            <a:pPr marL="342900" indent="-342900">
              <a:spcBef>
                <a:spcPts val="600"/>
              </a:spcBef>
              <a:spcAft>
                <a:spcPts val="600"/>
              </a:spcAft>
              <a:buFont typeface="Wingdings" panose="05000000000000000000" pitchFamily="2" charset="2"/>
              <a:buChar char="ü"/>
            </a:pPr>
            <a:r>
              <a:rPr lang="en-US" sz="2800" dirty="0">
                <a:solidFill>
                  <a:prstClr val="black"/>
                </a:solidFill>
                <a:latin typeface="Franklin Gothic Demi Cond" panose="020B0706030402020204" pitchFamily="34" charset="0"/>
              </a:rPr>
              <a:t>Earlier savings for retirement</a:t>
            </a:r>
          </a:p>
          <a:p>
            <a:pPr marL="342900" indent="-342900">
              <a:spcBef>
                <a:spcPts val="600"/>
              </a:spcBef>
              <a:spcAft>
                <a:spcPts val="600"/>
              </a:spcAft>
              <a:buFont typeface="Wingdings" panose="05000000000000000000" pitchFamily="2" charset="2"/>
              <a:buChar char="ü"/>
            </a:pPr>
            <a:r>
              <a:rPr lang="en-US" sz="2800" dirty="0">
                <a:solidFill>
                  <a:prstClr val="black"/>
                </a:solidFill>
                <a:latin typeface="Franklin Gothic Demi Cond" panose="020B0706030402020204" pitchFamily="34" charset="0"/>
              </a:rPr>
              <a:t>No longer ALL or NOTHING retirement plan</a:t>
            </a:r>
          </a:p>
          <a:p>
            <a:pPr marL="342900" indent="-342900">
              <a:spcBef>
                <a:spcPts val="600"/>
              </a:spcBef>
              <a:spcAft>
                <a:spcPts val="600"/>
              </a:spcAft>
              <a:buFont typeface="Wingdings" panose="05000000000000000000" pitchFamily="2" charset="2"/>
              <a:buChar char="ü"/>
            </a:pPr>
            <a:r>
              <a:rPr lang="en-US" sz="2800" dirty="0">
                <a:solidFill>
                  <a:prstClr val="black"/>
                </a:solidFill>
                <a:latin typeface="Franklin Gothic Demi Cond" panose="020B0706030402020204" pitchFamily="34" charset="0"/>
              </a:rPr>
              <a:t>Covers more people</a:t>
            </a:r>
          </a:p>
          <a:p>
            <a:pPr marL="342900" indent="-342900">
              <a:spcBef>
                <a:spcPts val="600"/>
              </a:spcBef>
              <a:spcAft>
                <a:spcPts val="600"/>
              </a:spcAft>
              <a:buFont typeface="Wingdings" panose="05000000000000000000" pitchFamily="2" charset="2"/>
              <a:buChar char="ü"/>
            </a:pPr>
            <a:r>
              <a:rPr lang="en-US" sz="2800" dirty="0">
                <a:solidFill>
                  <a:prstClr val="black"/>
                </a:solidFill>
                <a:latin typeface="Franklin Gothic Demi Cond" panose="020B0706030402020204" pitchFamily="34" charset="0"/>
              </a:rPr>
              <a:t>Recruiting incentive</a:t>
            </a:r>
          </a:p>
          <a:p>
            <a:pPr marL="342900" indent="-342900">
              <a:spcBef>
                <a:spcPts val="600"/>
              </a:spcBef>
              <a:spcAft>
                <a:spcPts val="600"/>
              </a:spcAft>
              <a:buFont typeface="Wingdings" panose="05000000000000000000" pitchFamily="2" charset="2"/>
              <a:buChar char="ü"/>
            </a:pPr>
            <a:r>
              <a:rPr lang="en-US" sz="2800" dirty="0">
                <a:solidFill>
                  <a:prstClr val="black"/>
                </a:solidFill>
                <a:latin typeface="Franklin Gothic Demi Cond" panose="020B0706030402020204" pitchFamily="34" charset="0"/>
              </a:rPr>
              <a:t>Continuation Pay adds incentive to stay for full career</a:t>
            </a:r>
          </a:p>
          <a:p>
            <a:pPr marL="342900" indent="-342900">
              <a:spcBef>
                <a:spcPts val="600"/>
              </a:spcBef>
              <a:spcAft>
                <a:spcPts val="600"/>
              </a:spcAft>
              <a:buFont typeface="Wingdings" panose="05000000000000000000" pitchFamily="2" charset="2"/>
              <a:buChar char="ü"/>
            </a:pPr>
            <a:r>
              <a:rPr lang="en-US" sz="2800" dirty="0">
                <a:solidFill>
                  <a:prstClr val="black"/>
                </a:solidFill>
                <a:latin typeface="Franklin Gothic Demi Cond" panose="020B0706030402020204" pitchFamily="34" charset="0"/>
              </a:rPr>
              <a:t>Lump Sum option gives choices at retirement</a:t>
            </a:r>
          </a:p>
          <a:p>
            <a:pPr marL="342900" indent="-342900">
              <a:spcBef>
                <a:spcPts val="600"/>
              </a:spcBef>
              <a:spcAft>
                <a:spcPts val="600"/>
              </a:spcAft>
              <a:buFont typeface="Wingdings" panose="05000000000000000000" pitchFamily="2" charset="2"/>
              <a:buChar char="ü"/>
            </a:pPr>
            <a:r>
              <a:rPr lang="en-US" sz="2800" dirty="0">
                <a:solidFill>
                  <a:prstClr val="black"/>
                </a:solidFill>
                <a:latin typeface="Franklin Gothic Demi Cond" panose="020B0706030402020204" pitchFamily="34" charset="0"/>
              </a:rPr>
              <a:t>Encourages saving for retirement</a:t>
            </a:r>
          </a:p>
        </p:txBody>
      </p:sp>
      <p:sp>
        <p:nvSpPr>
          <p:cNvPr id="2" name="Rectangle 1"/>
          <p:cNvSpPr/>
          <p:nvPr/>
        </p:nvSpPr>
        <p:spPr>
          <a:xfrm>
            <a:off x="533400" y="1524000"/>
            <a:ext cx="8077200" cy="463845"/>
          </a:xfrm>
          <a:prstGeom prst="rect">
            <a:avLst/>
          </a:prstGeom>
          <a:solidFill>
            <a:schemeClr val="accent1">
              <a:lumMod val="40000"/>
              <a:lumOff val="60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533400" y="1500250"/>
            <a:ext cx="8077200" cy="461665"/>
          </a:xfrm>
          <a:prstGeom prst="rect">
            <a:avLst/>
          </a:prstGeom>
          <a:noFill/>
        </p:spPr>
        <p:txBody>
          <a:bodyPr wrap="square" rtlCol="0">
            <a:spAutoFit/>
          </a:bodyPr>
          <a:lstStyle/>
          <a:p>
            <a:pPr algn="ctr"/>
            <a:r>
              <a:rPr lang="en-US" sz="2400" b="1" dirty="0">
                <a:solidFill>
                  <a:prstClr val="black"/>
                </a:solidFill>
                <a:latin typeface="Arial Narrow" panose="020B0606020202030204" pitchFamily="34" charset="0"/>
              </a:rPr>
              <a:t>Decision to opt-in is the member’s only – DoD has no preference</a:t>
            </a:r>
          </a:p>
        </p:txBody>
      </p:sp>
    </p:spTree>
    <p:extLst>
      <p:ext uri="{BB962C8B-B14F-4D97-AF65-F5344CB8AC3E}">
        <p14:creationId xmlns:p14="http://schemas.microsoft.com/office/powerpoint/2010/main" val="201862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33271"/>
            <a:ext cx="2943225" cy="148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Title 2"/>
          <p:cNvSpPr>
            <a:spLocks noGrp="1"/>
          </p:cNvSpPr>
          <p:nvPr>
            <p:ph type="title"/>
          </p:nvPr>
        </p:nvSpPr>
        <p:spPr/>
        <p:txBody>
          <a:bodyPr>
            <a:normAutofit/>
          </a:bodyPr>
          <a:lstStyle/>
          <a:p>
            <a:pPr eaLnBrk="1" hangingPunct="1"/>
            <a:r>
              <a:rPr lang="en-US" altLang="en-US" sz="3600" spc="-150" dirty="0">
                <a:latin typeface="Arial" charset="0"/>
                <a:ea typeface="Arial" charset="0"/>
                <a:cs typeface="Arial" charset="0"/>
              </a:rPr>
              <a:t>Questions</a:t>
            </a:r>
          </a:p>
        </p:txBody>
      </p:sp>
      <p:sp>
        <p:nvSpPr>
          <p:cNvPr id="4" name="TextBox 3"/>
          <p:cNvSpPr txBox="1"/>
          <p:nvPr/>
        </p:nvSpPr>
        <p:spPr>
          <a:xfrm>
            <a:off x="2529336" y="3276326"/>
            <a:ext cx="5334000" cy="400110"/>
          </a:xfrm>
          <a:prstGeom prst="rect">
            <a:avLst/>
          </a:prstGeom>
          <a:noFill/>
        </p:spPr>
        <p:txBody>
          <a:bodyPr wrap="square" rtlCol="0">
            <a:spAutoFit/>
          </a:bodyPr>
          <a:lstStyle/>
          <a:p>
            <a:pPr algn="r"/>
            <a:r>
              <a:rPr lang="en-US" sz="2000" dirty="0">
                <a:solidFill>
                  <a:schemeClr val="tx2"/>
                </a:solidFill>
                <a:latin typeface="Arial Narrow" panose="020B0606020202030204" pitchFamily="34" charset="0"/>
                <a:hlinkClick r:id="rId4"/>
              </a:rPr>
              <a:t>http://militarypay.defense.gov/blendedretirement</a:t>
            </a:r>
            <a:endParaRPr lang="en-US" sz="2000" dirty="0">
              <a:solidFill>
                <a:schemeClr val="tx2"/>
              </a:solidFill>
              <a:latin typeface="Arial Narrow" panose="020B060602020203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343400"/>
            <a:ext cx="446722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rot="1416422">
            <a:off x="6074036" y="1486806"/>
            <a:ext cx="1143001" cy="1151930"/>
            <a:chOff x="7239000" y="2743200"/>
            <a:chExt cx="1143001" cy="1151930"/>
          </a:xfrm>
        </p:grpSpPr>
        <p:sp>
          <p:nvSpPr>
            <p:cNvPr id="10" name="Rectangle 9"/>
            <p:cNvSpPr/>
            <p:nvPr/>
          </p:nvSpPr>
          <p:spPr>
            <a:xfrm>
              <a:off x="7239000" y="2819400"/>
              <a:ext cx="1143000" cy="990600"/>
            </a:xfrm>
            <a:prstGeom prst="rect">
              <a:avLst/>
            </a:prstGeom>
            <a:solidFill>
              <a:schemeClr val="bg1"/>
            </a:solidFill>
            <a:ln w="127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91400" y="2971800"/>
              <a:ext cx="533400" cy="923330"/>
            </a:xfrm>
            <a:prstGeom prst="rect">
              <a:avLst/>
            </a:prstGeom>
            <a:noFill/>
          </p:spPr>
          <p:txBody>
            <a:bodyPr wrap="square" rtlCol="0">
              <a:spAutoFit/>
            </a:bodyPr>
            <a:lstStyle/>
            <a:p>
              <a:r>
                <a:rPr lang="en-US" sz="5400" b="1" dirty="0"/>
                <a:t>1</a:t>
              </a:r>
            </a:p>
          </p:txBody>
        </p:sp>
        <p:sp>
          <p:nvSpPr>
            <p:cNvPr id="12" name="TextBox 11"/>
            <p:cNvSpPr txBox="1"/>
            <p:nvPr/>
          </p:nvSpPr>
          <p:spPr>
            <a:xfrm rot="16200000">
              <a:off x="7800946" y="3249752"/>
              <a:ext cx="762000" cy="400110"/>
            </a:xfrm>
            <a:prstGeom prst="rect">
              <a:avLst/>
            </a:prstGeom>
            <a:noFill/>
          </p:spPr>
          <p:txBody>
            <a:bodyPr wrap="square" rtlCol="0">
              <a:spAutoFit/>
            </a:bodyPr>
            <a:lstStyle/>
            <a:p>
              <a:pPr algn="ctr"/>
              <a:r>
                <a:rPr lang="en-US" sz="2000" b="1" dirty="0"/>
                <a:t>2018</a:t>
              </a:r>
            </a:p>
          </p:txBody>
        </p:sp>
        <p:sp>
          <p:nvSpPr>
            <p:cNvPr id="13" name="Rectangle 12"/>
            <p:cNvSpPr/>
            <p:nvPr/>
          </p:nvSpPr>
          <p:spPr>
            <a:xfrm>
              <a:off x="7239000" y="2819400"/>
              <a:ext cx="1143000" cy="304800"/>
            </a:xfrm>
            <a:prstGeom prst="rect">
              <a:avLst/>
            </a:prstGeom>
            <a:solidFill>
              <a:srgbClr val="92D05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39000" y="2787134"/>
              <a:ext cx="1143000" cy="369332"/>
            </a:xfrm>
            <a:prstGeom prst="rect">
              <a:avLst/>
            </a:prstGeom>
            <a:noFill/>
          </p:spPr>
          <p:txBody>
            <a:bodyPr wrap="square" rtlCol="0">
              <a:spAutoFit/>
            </a:bodyPr>
            <a:lstStyle/>
            <a:p>
              <a:pPr algn="ctr"/>
              <a:r>
                <a:rPr lang="en-US" b="1" dirty="0">
                  <a:solidFill>
                    <a:schemeClr val="bg1"/>
                  </a:solidFill>
                </a:rPr>
                <a:t>January</a:t>
              </a:r>
            </a:p>
          </p:txBody>
        </p:sp>
        <p:cxnSp>
          <p:nvCxnSpPr>
            <p:cNvPr id="15" name="Straight Connector 14"/>
            <p:cNvCxnSpPr/>
            <p:nvPr/>
          </p:nvCxnSpPr>
          <p:spPr>
            <a:xfrm>
              <a:off x="73152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676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724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248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296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97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85800"/>
            <a:ext cx="4267200" cy="830997"/>
          </a:xfrm>
          <a:prstGeom prst="rect">
            <a:avLst/>
          </a:prstGeom>
          <a:noFill/>
        </p:spPr>
        <p:txBody>
          <a:bodyPr wrap="square" rtlCol="0">
            <a:spAutoFit/>
          </a:bodyPr>
          <a:lstStyle/>
          <a:p>
            <a:r>
              <a:rPr lang="en-US" sz="2400" b="1" dirty="0">
                <a:solidFill>
                  <a:schemeClr val="bg1"/>
                </a:solidFill>
              </a:rPr>
              <a:t>The Uniformed Services</a:t>
            </a:r>
          </a:p>
          <a:p>
            <a:r>
              <a:rPr lang="en-US" sz="2400" b="1" dirty="0">
                <a:solidFill>
                  <a:schemeClr val="bg1"/>
                </a:solidFill>
              </a:rPr>
              <a:t>Blended Retirement System</a:t>
            </a:r>
          </a:p>
        </p:txBody>
      </p:sp>
      <p:cxnSp>
        <p:nvCxnSpPr>
          <p:cNvPr id="6" name="Straight Connector 5"/>
          <p:cNvCxnSpPr/>
          <p:nvPr/>
        </p:nvCxnSpPr>
        <p:spPr>
          <a:xfrm>
            <a:off x="6705600" y="5334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rot="1416422">
            <a:off x="7423652" y="567035"/>
            <a:ext cx="1143000" cy="1151930"/>
            <a:chOff x="7239000" y="2743200"/>
            <a:chExt cx="1143000" cy="1151930"/>
          </a:xfrm>
        </p:grpSpPr>
        <p:sp>
          <p:nvSpPr>
            <p:cNvPr id="7" name="Rectangle 6"/>
            <p:cNvSpPr/>
            <p:nvPr/>
          </p:nvSpPr>
          <p:spPr>
            <a:xfrm>
              <a:off x="7239000" y="2819400"/>
              <a:ext cx="1143000" cy="990600"/>
            </a:xfrm>
            <a:prstGeom prst="rect">
              <a:avLst/>
            </a:prstGeom>
            <a:solidFill>
              <a:schemeClr val="bg1"/>
            </a:solidFill>
            <a:ln w="127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91400" y="2971800"/>
              <a:ext cx="533400" cy="923330"/>
            </a:xfrm>
            <a:prstGeom prst="rect">
              <a:avLst/>
            </a:prstGeom>
            <a:noFill/>
          </p:spPr>
          <p:txBody>
            <a:bodyPr wrap="square" rtlCol="0">
              <a:spAutoFit/>
            </a:bodyPr>
            <a:lstStyle/>
            <a:p>
              <a:r>
                <a:rPr lang="en-US" sz="5400" b="1" dirty="0"/>
                <a:t>1</a:t>
              </a:r>
            </a:p>
          </p:txBody>
        </p:sp>
        <p:sp>
          <p:nvSpPr>
            <p:cNvPr id="9" name="TextBox 8"/>
            <p:cNvSpPr txBox="1"/>
            <p:nvPr/>
          </p:nvSpPr>
          <p:spPr>
            <a:xfrm rot="16200000">
              <a:off x="7800945" y="3249753"/>
              <a:ext cx="762000" cy="400110"/>
            </a:xfrm>
            <a:prstGeom prst="rect">
              <a:avLst/>
            </a:prstGeom>
            <a:noFill/>
          </p:spPr>
          <p:txBody>
            <a:bodyPr wrap="square" rtlCol="0">
              <a:spAutoFit/>
            </a:bodyPr>
            <a:lstStyle/>
            <a:p>
              <a:pPr algn="ctr"/>
              <a:r>
                <a:rPr lang="en-US" sz="2000" b="1"/>
                <a:t>2018</a:t>
              </a:r>
            </a:p>
          </p:txBody>
        </p:sp>
        <p:sp>
          <p:nvSpPr>
            <p:cNvPr id="10" name="Rectangle 9"/>
            <p:cNvSpPr/>
            <p:nvPr/>
          </p:nvSpPr>
          <p:spPr>
            <a:xfrm>
              <a:off x="7239000" y="2819400"/>
              <a:ext cx="1143000" cy="304800"/>
            </a:xfrm>
            <a:prstGeom prst="rect">
              <a:avLst/>
            </a:prstGeom>
            <a:solidFill>
              <a:srgbClr val="92D05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39000" y="2787134"/>
              <a:ext cx="1143000" cy="369332"/>
            </a:xfrm>
            <a:prstGeom prst="rect">
              <a:avLst/>
            </a:prstGeom>
            <a:noFill/>
          </p:spPr>
          <p:txBody>
            <a:bodyPr wrap="square" rtlCol="0">
              <a:spAutoFit/>
            </a:bodyPr>
            <a:lstStyle/>
            <a:p>
              <a:pPr algn="ctr"/>
              <a:r>
                <a:rPr lang="en-US" b="1" dirty="0">
                  <a:solidFill>
                    <a:schemeClr val="bg1"/>
                  </a:solidFill>
                </a:rPr>
                <a:t>January</a:t>
              </a:r>
            </a:p>
          </p:txBody>
        </p:sp>
        <p:cxnSp>
          <p:nvCxnSpPr>
            <p:cNvPr id="13" name="Straight Connector 12"/>
            <p:cNvCxnSpPr/>
            <p:nvPr/>
          </p:nvCxnSpPr>
          <p:spPr>
            <a:xfrm>
              <a:off x="73152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676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7724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248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772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296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65791" y="3048000"/>
            <a:ext cx="7804394" cy="923330"/>
          </a:xfrm>
          <a:prstGeom prst="rect">
            <a:avLst/>
          </a:prstGeom>
          <a:noFill/>
          <a:effectLst/>
        </p:spPr>
        <p:txBody>
          <a:bodyPr wrap="square" rtlCol="0">
            <a:spAutoFit/>
          </a:bodyPr>
          <a:lstStyle/>
          <a:p>
            <a:pPr algn="ctr"/>
            <a:r>
              <a:rPr lang="en-US" sz="5400" b="1" dirty="0">
                <a:solidFill>
                  <a:schemeClr val="bg2">
                    <a:lumMod val="50000"/>
                  </a:schemeClr>
                </a:solidFill>
                <a:latin typeface="Arial" charset="0"/>
                <a:ea typeface="Arial" charset="0"/>
                <a:cs typeface="Arial" charset="0"/>
              </a:rPr>
              <a:t>BACKUP</a:t>
            </a:r>
          </a:p>
        </p:txBody>
      </p:sp>
      <p:sp>
        <p:nvSpPr>
          <p:cNvPr id="23" name="TextBox 22"/>
          <p:cNvSpPr txBox="1"/>
          <p:nvPr/>
        </p:nvSpPr>
        <p:spPr>
          <a:xfrm>
            <a:off x="5671146" y="6477000"/>
            <a:ext cx="3396654" cy="307777"/>
          </a:xfrm>
          <a:prstGeom prst="rect">
            <a:avLst/>
          </a:prstGeom>
          <a:noFill/>
        </p:spPr>
        <p:txBody>
          <a:bodyPr wrap="square" rtlCol="0">
            <a:spAutoFit/>
          </a:bodyPr>
          <a:lstStyle/>
          <a:p>
            <a:pPr algn="r"/>
            <a:r>
              <a:rPr lang="en-US" sz="1400" dirty="0">
                <a:solidFill>
                  <a:schemeClr val="bg1"/>
                </a:solidFill>
              </a:rPr>
              <a:t>PERSONNEL AND READINESS</a:t>
            </a:r>
          </a:p>
        </p:txBody>
      </p:sp>
      <p:sp>
        <p:nvSpPr>
          <p:cNvPr id="24" name="TextBox 23"/>
          <p:cNvSpPr txBox="1"/>
          <p:nvPr/>
        </p:nvSpPr>
        <p:spPr>
          <a:xfrm>
            <a:off x="3810000" y="782"/>
            <a:ext cx="5334000" cy="369332"/>
          </a:xfrm>
          <a:prstGeom prst="rect">
            <a:avLst/>
          </a:prstGeom>
          <a:noFill/>
        </p:spPr>
        <p:txBody>
          <a:bodyPr wrap="square" rtlCol="0">
            <a:spAutoFit/>
          </a:bodyPr>
          <a:lstStyle/>
          <a:p>
            <a:pPr algn="r"/>
            <a:r>
              <a:rPr lang="en-US" dirty="0">
                <a:solidFill>
                  <a:schemeClr val="tx2">
                    <a:lumMod val="20000"/>
                    <a:lumOff val="80000"/>
                  </a:schemeClr>
                </a:solidFill>
                <a:latin typeface="Arial Narrow" panose="020B0606020202030204" pitchFamily="34" charset="0"/>
              </a:rPr>
              <a:t>#blendedretirement</a:t>
            </a:r>
          </a:p>
        </p:txBody>
      </p:sp>
    </p:spTree>
    <p:extLst>
      <p:ext uri="{BB962C8B-B14F-4D97-AF65-F5344CB8AC3E}">
        <p14:creationId xmlns:p14="http://schemas.microsoft.com/office/powerpoint/2010/main" val="285355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35499" y="4356067"/>
            <a:ext cx="1143000" cy="19564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0" name="TextBox 69"/>
          <p:cNvSpPr txBox="1"/>
          <p:nvPr/>
        </p:nvSpPr>
        <p:spPr>
          <a:xfrm>
            <a:off x="4648200" y="4913716"/>
            <a:ext cx="1142999" cy="1169551"/>
          </a:xfrm>
          <a:prstGeom prst="rect">
            <a:avLst/>
          </a:prstGeom>
          <a:noFill/>
        </p:spPr>
        <p:txBody>
          <a:bodyPr wrap="square" rtlCol="0">
            <a:spAutoFit/>
          </a:bodyPr>
          <a:lstStyle/>
          <a:p>
            <a:pPr algn="ctr"/>
            <a:r>
              <a:rPr lang="en-US" sz="1400" b="1" dirty="0">
                <a:solidFill>
                  <a:srgbClr val="1F497D"/>
                </a:solidFill>
                <a:latin typeface="Arial Narrow" charset="0"/>
                <a:ea typeface="Arial Narrow" charset="0"/>
                <a:cs typeface="Arial Narrow" charset="0"/>
              </a:rPr>
              <a:t>2 years</a:t>
            </a:r>
          </a:p>
          <a:p>
            <a:pPr algn="ctr"/>
            <a:endParaRPr lang="en-US" sz="1400" b="1" dirty="0">
              <a:solidFill>
                <a:srgbClr val="1F497D"/>
              </a:solidFill>
              <a:latin typeface="Arial Narrow" charset="0"/>
              <a:ea typeface="Arial Narrow" charset="0"/>
              <a:cs typeface="Arial Narrow" charset="0"/>
            </a:endParaRPr>
          </a:p>
          <a:p>
            <a:pPr algn="ctr"/>
            <a:r>
              <a:rPr lang="en-US" sz="1400" dirty="0">
                <a:solidFill>
                  <a:srgbClr val="FF0000"/>
                </a:solidFill>
                <a:latin typeface="Arial Narrow" charset="0"/>
                <a:ea typeface="Arial Narrow" charset="0"/>
                <a:cs typeface="Arial Narrow" charset="0"/>
              </a:rPr>
              <a:t>beginning of 25</a:t>
            </a:r>
            <a:r>
              <a:rPr lang="en-US" sz="1400" baseline="30000" dirty="0">
                <a:solidFill>
                  <a:srgbClr val="FF0000"/>
                </a:solidFill>
                <a:latin typeface="Arial Narrow" charset="0"/>
                <a:ea typeface="Arial Narrow" charset="0"/>
                <a:cs typeface="Arial Narrow" charset="0"/>
              </a:rPr>
              <a:t>th</a:t>
            </a:r>
            <a:r>
              <a:rPr lang="en-US" sz="1400" dirty="0">
                <a:solidFill>
                  <a:srgbClr val="FF0000"/>
                </a:solidFill>
                <a:latin typeface="Arial Narrow" charset="0"/>
                <a:ea typeface="Arial Narrow" charset="0"/>
                <a:cs typeface="Arial Narrow" charset="0"/>
              </a:rPr>
              <a:t> month of service</a:t>
            </a:r>
          </a:p>
        </p:txBody>
      </p:sp>
      <p:sp>
        <p:nvSpPr>
          <p:cNvPr id="22" name="Rectangle 21"/>
          <p:cNvSpPr/>
          <p:nvPr/>
        </p:nvSpPr>
        <p:spPr>
          <a:xfrm>
            <a:off x="3340100" y="4354033"/>
            <a:ext cx="1143000" cy="19564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cxnSp>
        <p:nvCxnSpPr>
          <p:cNvPr id="48" name="Straight Connector 47"/>
          <p:cNvCxnSpPr/>
          <p:nvPr/>
        </p:nvCxnSpPr>
        <p:spPr>
          <a:xfrm>
            <a:off x="3644900" y="49530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352801" y="4927567"/>
            <a:ext cx="1142999" cy="1169551"/>
          </a:xfrm>
          <a:prstGeom prst="rect">
            <a:avLst/>
          </a:prstGeom>
          <a:noFill/>
        </p:spPr>
        <p:txBody>
          <a:bodyPr wrap="square" rtlCol="0">
            <a:spAutoFit/>
          </a:bodyPr>
          <a:lstStyle/>
          <a:p>
            <a:pPr algn="ctr"/>
            <a:r>
              <a:rPr lang="en-US" sz="1400" b="1" dirty="0">
                <a:solidFill>
                  <a:prstClr val="white"/>
                </a:solidFill>
                <a:latin typeface="Arial Narrow" charset="0"/>
                <a:ea typeface="Arial Narrow" charset="0"/>
                <a:cs typeface="Arial Narrow" charset="0"/>
              </a:rPr>
              <a:t>60 days</a:t>
            </a:r>
          </a:p>
          <a:p>
            <a:pPr algn="ctr"/>
            <a:endParaRPr lang="en-US" sz="1400" dirty="0">
              <a:solidFill>
                <a:prstClr val="white"/>
              </a:solidFill>
              <a:latin typeface="Arial Narrow" charset="0"/>
              <a:ea typeface="Arial Narrow" charset="0"/>
              <a:cs typeface="Arial Narrow" charset="0"/>
            </a:endParaRPr>
          </a:p>
          <a:p>
            <a:pPr algn="ctr"/>
            <a:r>
              <a:rPr lang="en-US" sz="1400" dirty="0">
                <a:solidFill>
                  <a:prstClr val="white"/>
                </a:solidFill>
                <a:latin typeface="Arial Narrow" charset="0"/>
                <a:ea typeface="Arial Narrow" charset="0"/>
                <a:cs typeface="Arial Narrow" charset="0"/>
              </a:rPr>
              <a:t>60 days after entering service</a:t>
            </a:r>
          </a:p>
        </p:txBody>
      </p:sp>
      <p:sp>
        <p:nvSpPr>
          <p:cNvPr id="3" name="Title 2"/>
          <p:cNvSpPr>
            <a:spLocks noGrp="1"/>
          </p:cNvSpPr>
          <p:nvPr>
            <p:ph type="title"/>
          </p:nvPr>
        </p:nvSpPr>
        <p:spPr>
          <a:xfrm>
            <a:off x="533400" y="533400"/>
            <a:ext cx="8001000" cy="838200"/>
          </a:xfrm>
        </p:spPr>
        <p:txBody>
          <a:bodyPr>
            <a:normAutofit/>
          </a:bodyPr>
          <a:lstStyle/>
          <a:p>
            <a:r>
              <a:rPr lang="en-US" sz="3200" spc="-150" dirty="0">
                <a:latin typeface="Arial" charset="0"/>
                <a:ea typeface="Arial" charset="0"/>
                <a:cs typeface="Arial" charset="0"/>
              </a:rPr>
              <a:t>TSP Vesting</a:t>
            </a:r>
          </a:p>
        </p:txBody>
      </p:sp>
      <p:sp>
        <p:nvSpPr>
          <p:cNvPr id="17" name="Rectangle 16"/>
          <p:cNvSpPr/>
          <p:nvPr/>
        </p:nvSpPr>
        <p:spPr>
          <a:xfrm>
            <a:off x="3352801" y="1898501"/>
            <a:ext cx="1143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p:cNvSpPr/>
          <p:nvPr/>
        </p:nvSpPr>
        <p:spPr>
          <a:xfrm>
            <a:off x="4648200" y="1898501"/>
            <a:ext cx="1143000" cy="1828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p:cNvSpPr/>
          <p:nvPr/>
        </p:nvSpPr>
        <p:spPr>
          <a:xfrm>
            <a:off x="6108701" y="1885801"/>
            <a:ext cx="1143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p:cNvSpPr/>
          <p:nvPr/>
        </p:nvSpPr>
        <p:spPr>
          <a:xfrm>
            <a:off x="7404100" y="1873101"/>
            <a:ext cx="1143000" cy="1828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4" name="Rectangle 23"/>
          <p:cNvSpPr/>
          <p:nvPr/>
        </p:nvSpPr>
        <p:spPr>
          <a:xfrm>
            <a:off x="6096000" y="4355406"/>
            <a:ext cx="1143000" cy="19691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5" name="Rectangle 24"/>
          <p:cNvSpPr/>
          <p:nvPr/>
        </p:nvSpPr>
        <p:spPr>
          <a:xfrm>
            <a:off x="7391399" y="4342705"/>
            <a:ext cx="1143000" cy="19818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TextBox 31"/>
          <p:cNvSpPr txBox="1"/>
          <p:nvPr/>
        </p:nvSpPr>
        <p:spPr>
          <a:xfrm>
            <a:off x="6172200" y="1423756"/>
            <a:ext cx="2285999" cy="461665"/>
          </a:xfrm>
          <a:prstGeom prst="rect">
            <a:avLst/>
          </a:prstGeom>
          <a:noFill/>
        </p:spPr>
        <p:txBody>
          <a:bodyPr wrap="square" rtlCol="0">
            <a:spAutoFit/>
          </a:bodyPr>
          <a:lstStyle/>
          <a:p>
            <a:pPr algn="ctr"/>
            <a:r>
              <a:rPr lang="en-US" sz="2400" i="1" dirty="0">
                <a:solidFill>
                  <a:prstClr val="black"/>
                </a:solidFill>
                <a:latin typeface="Times New Roman" pitchFamily="18" charset="0"/>
              </a:rPr>
              <a:t>Matching</a:t>
            </a:r>
          </a:p>
        </p:txBody>
      </p:sp>
      <p:sp>
        <p:nvSpPr>
          <p:cNvPr id="33" name="TextBox 32"/>
          <p:cNvSpPr txBox="1"/>
          <p:nvPr/>
        </p:nvSpPr>
        <p:spPr>
          <a:xfrm>
            <a:off x="3429000" y="1923553"/>
            <a:ext cx="990601" cy="461665"/>
          </a:xfrm>
          <a:prstGeom prst="rect">
            <a:avLst/>
          </a:prstGeom>
          <a:noFill/>
        </p:spPr>
        <p:txBody>
          <a:bodyPr wrap="square" rtlCol="0">
            <a:spAutoFit/>
          </a:bodyPr>
          <a:lstStyle/>
          <a:p>
            <a:pPr algn="ctr"/>
            <a:r>
              <a:rPr lang="en-US" sz="2400" i="1" dirty="0">
                <a:solidFill>
                  <a:prstClr val="white"/>
                </a:solidFill>
                <a:latin typeface="Times New Roman" pitchFamily="18" charset="0"/>
              </a:rPr>
              <a:t>begins</a:t>
            </a:r>
          </a:p>
        </p:txBody>
      </p:sp>
      <p:sp>
        <p:nvSpPr>
          <p:cNvPr id="34" name="TextBox 33"/>
          <p:cNvSpPr txBox="1"/>
          <p:nvPr/>
        </p:nvSpPr>
        <p:spPr>
          <a:xfrm>
            <a:off x="4698999" y="1902618"/>
            <a:ext cx="990601" cy="461665"/>
          </a:xfrm>
          <a:prstGeom prst="rect">
            <a:avLst/>
          </a:prstGeom>
          <a:noFill/>
        </p:spPr>
        <p:txBody>
          <a:bodyPr wrap="square" rtlCol="0">
            <a:spAutoFit/>
          </a:bodyPr>
          <a:lstStyle/>
          <a:p>
            <a:pPr algn="ctr"/>
            <a:r>
              <a:rPr lang="en-US" sz="2400" i="1" dirty="0">
                <a:solidFill>
                  <a:srgbClr val="1F497D"/>
                </a:solidFill>
                <a:latin typeface="Times New Roman" pitchFamily="18" charset="0"/>
              </a:rPr>
              <a:t>vested</a:t>
            </a:r>
          </a:p>
        </p:txBody>
      </p:sp>
      <p:sp>
        <p:nvSpPr>
          <p:cNvPr id="35" name="TextBox 34"/>
          <p:cNvSpPr txBox="1"/>
          <p:nvPr/>
        </p:nvSpPr>
        <p:spPr>
          <a:xfrm>
            <a:off x="6184899" y="1900386"/>
            <a:ext cx="990601" cy="461665"/>
          </a:xfrm>
          <a:prstGeom prst="rect">
            <a:avLst/>
          </a:prstGeom>
          <a:noFill/>
        </p:spPr>
        <p:txBody>
          <a:bodyPr wrap="square" rtlCol="0">
            <a:spAutoFit/>
          </a:bodyPr>
          <a:lstStyle/>
          <a:p>
            <a:pPr algn="ctr"/>
            <a:r>
              <a:rPr lang="en-US" sz="2400" i="1" dirty="0">
                <a:solidFill>
                  <a:prstClr val="white"/>
                </a:solidFill>
                <a:latin typeface="Times New Roman" pitchFamily="18" charset="0"/>
              </a:rPr>
              <a:t>begins</a:t>
            </a:r>
          </a:p>
        </p:txBody>
      </p:sp>
      <p:sp>
        <p:nvSpPr>
          <p:cNvPr id="36" name="TextBox 35"/>
          <p:cNvSpPr txBox="1"/>
          <p:nvPr/>
        </p:nvSpPr>
        <p:spPr>
          <a:xfrm>
            <a:off x="7454898" y="1879451"/>
            <a:ext cx="990601" cy="461665"/>
          </a:xfrm>
          <a:prstGeom prst="rect">
            <a:avLst/>
          </a:prstGeom>
          <a:noFill/>
        </p:spPr>
        <p:txBody>
          <a:bodyPr wrap="square" rtlCol="0">
            <a:spAutoFit/>
          </a:bodyPr>
          <a:lstStyle/>
          <a:p>
            <a:pPr algn="ctr"/>
            <a:r>
              <a:rPr lang="en-US" sz="2400" i="1">
                <a:solidFill>
                  <a:srgbClr val="1F497D"/>
                </a:solidFill>
                <a:latin typeface="Times New Roman" pitchFamily="18" charset="0"/>
              </a:rPr>
              <a:t>vested</a:t>
            </a:r>
            <a:endParaRPr lang="en-US" sz="2400" i="1" dirty="0">
              <a:solidFill>
                <a:srgbClr val="1F497D"/>
              </a:solidFill>
              <a:latin typeface="Times New Roman" pitchFamily="18" charset="0"/>
            </a:endParaRPr>
          </a:p>
        </p:txBody>
      </p:sp>
      <p:sp>
        <p:nvSpPr>
          <p:cNvPr id="37" name="TextBox 36"/>
          <p:cNvSpPr txBox="1"/>
          <p:nvPr/>
        </p:nvSpPr>
        <p:spPr>
          <a:xfrm>
            <a:off x="3422649" y="4330667"/>
            <a:ext cx="990601" cy="461665"/>
          </a:xfrm>
          <a:prstGeom prst="rect">
            <a:avLst/>
          </a:prstGeom>
          <a:noFill/>
        </p:spPr>
        <p:txBody>
          <a:bodyPr wrap="square" rtlCol="0">
            <a:spAutoFit/>
          </a:bodyPr>
          <a:lstStyle/>
          <a:p>
            <a:pPr algn="ctr"/>
            <a:r>
              <a:rPr lang="en-US" sz="2400" i="1" dirty="0">
                <a:solidFill>
                  <a:prstClr val="white"/>
                </a:solidFill>
                <a:latin typeface="Times New Roman" pitchFamily="18" charset="0"/>
              </a:rPr>
              <a:t>begins</a:t>
            </a:r>
          </a:p>
        </p:txBody>
      </p:sp>
      <p:sp>
        <p:nvSpPr>
          <p:cNvPr id="38" name="TextBox 37"/>
          <p:cNvSpPr txBox="1"/>
          <p:nvPr/>
        </p:nvSpPr>
        <p:spPr>
          <a:xfrm>
            <a:off x="4692648" y="4309732"/>
            <a:ext cx="990601" cy="461665"/>
          </a:xfrm>
          <a:prstGeom prst="rect">
            <a:avLst/>
          </a:prstGeom>
          <a:noFill/>
        </p:spPr>
        <p:txBody>
          <a:bodyPr wrap="square" rtlCol="0">
            <a:spAutoFit/>
          </a:bodyPr>
          <a:lstStyle/>
          <a:p>
            <a:pPr algn="ctr"/>
            <a:r>
              <a:rPr lang="en-US" sz="2400" i="1">
                <a:solidFill>
                  <a:srgbClr val="1F497D"/>
                </a:solidFill>
                <a:latin typeface="Times New Roman" pitchFamily="18" charset="0"/>
              </a:rPr>
              <a:t>vested</a:t>
            </a:r>
            <a:endParaRPr lang="en-US" sz="2400" i="1" dirty="0">
              <a:solidFill>
                <a:srgbClr val="1F497D"/>
              </a:solidFill>
              <a:latin typeface="Times New Roman" pitchFamily="18" charset="0"/>
            </a:endParaRPr>
          </a:p>
        </p:txBody>
      </p:sp>
      <p:sp>
        <p:nvSpPr>
          <p:cNvPr id="39" name="TextBox 38"/>
          <p:cNvSpPr txBox="1"/>
          <p:nvPr/>
        </p:nvSpPr>
        <p:spPr>
          <a:xfrm>
            <a:off x="6178552" y="4363641"/>
            <a:ext cx="990601" cy="461665"/>
          </a:xfrm>
          <a:prstGeom prst="rect">
            <a:avLst/>
          </a:prstGeom>
          <a:noFill/>
        </p:spPr>
        <p:txBody>
          <a:bodyPr wrap="square" rtlCol="0">
            <a:spAutoFit/>
          </a:bodyPr>
          <a:lstStyle/>
          <a:p>
            <a:pPr algn="ctr"/>
            <a:r>
              <a:rPr lang="en-US" sz="2400" i="1" dirty="0">
                <a:solidFill>
                  <a:prstClr val="white"/>
                </a:solidFill>
                <a:latin typeface="Times New Roman" pitchFamily="18" charset="0"/>
              </a:rPr>
              <a:t>begins</a:t>
            </a:r>
          </a:p>
        </p:txBody>
      </p:sp>
      <p:sp>
        <p:nvSpPr>
          <p:cNvPr id="40" name="TextBox 39"/>
          <p:cNvSpPr txBox="1"/>
          <p:nvPr/>
        </p:nvSpPr>
        <p:spPr>
          <a:xfrm>
            <a:off x="7448551" y="4342706"/>
            <a:ext cx="990601" cy="461665"/>
          </a:xfrm>
          <a:prstGeom prst="rect">
            <a:avLst/>
          </a:prstGeom>
          <a:noFill/>
        </p:spPr>
        <p:txBody>
          <a:bodyPr wrap="square" rtlCol="0">
            <a:spAutoFit/>
          </a:bodyPr>
          <a:lstStyle/>
          <a:p>
            <a:pPr algn="ctr"/>
            <a:r>
              <a:rPr lang="en-US" sz="2400" i="1">
                <a:solidFill>
                  <a:srgbClr val="1F497D"/>
                </a:solidFill>
                <a:latin typeface="Times New Roman" pitchFamily="18" charset="0"/>
              </a:rPr>
              <a:t>vested</a:t>
            </a:r>
            <a:endParaRPr lang="en-US" sz="2400" i="1" dirty="0">
              <a:solidFill>
                <a:srgbClr val="1F497D"/>
              </a:solidFill>
              <a:latin typeface="Times New Roman" pitchFamily="18" charset="0"/>
            </a:endParaRPr>
          </a:p>
        </p:txBody>
      </p:sp>
      <p:sp>
        <p:nvSpPr>
          <p:cNvPr id="41" name="TextBox 40"/>
          <p:cNvSpPr txBox="1"/>
          <p:nvPr/>
        </p:nvSpPr>
        <p:spPr>
          <a:xfrm>
            <a:off x="3352801" y="2508101"/>
            <a:ext cx="1142999" cy="1169551"/>
          </a:xfrm>
          <a:prstGeom prst="rect">
            <a:avLst/>
          </a:prstGeom>
          <a:noFill/>
        </p:spPr>
        <p:txBody>
          <a:bodyPr wrap="square" rtlCol="0">
            <a:spAutoFit/>
          </a:bodyPr>
          <a:lstStyle/>
          <a:p>
            <a:pPr algn="ctr"/>
            <a:r>
              <a:rPr lang="en-US" sz="1400" b="1" dirty="0">
                <a:solidFill>
                  <a:prstClr val="white"/>
                </a:solidFill>
                <a:latin typeface="Arial Narrow" charset="0"/>
                <a:ea typeface="Arial Narrow" charset="0"/>
                <a:cs typeface="Arial Narrow" charset="0"/>
              </a:rPr>
              <a:t>immediately</a:t>
            </a:r>
          </a:p>
          <a:p>
            <a:pPr algn="ctr"/>
            <a:endParaRPr lang="en-US" sz="1400" dirty="0">
              <a:solidFill>
                <a:prstClr val="white"/>
              </a:solidFill>
              <a:latin typeface="Arial Narrow" charset="0"/>
              <a:ea typeface="Arial Narrow" charset="0"/>
              <a:cs typeface="Arial Narrow" charset="0"/>
            </a:endParaRPr>
          </a:p>
          <a:p>
            <a:pPr algn="ctr"/>
            <a:r>
              <a:rPr lang="en-US" sz="1400" dirty="0">
                <a:solidFill>
                  <a:prstClr val="white"/>
                </a:solidFill>
                <a:latin typeface="Arial Narrow" charset="0"/>
                <a:ea typeface="Arial Narrow" charset="0"/>
                <a:cs typeface="Arial Narrow" charset="0"/>
              </a:rPr>
              <a:t>next pay period after opt-in</a:t>
            </a:r>
          </a:p>
        </p:txBody>
      </p:sp>
      <p:sp>
        <p:nvSpPr>
          <p:cNvPr id="42" name="TextBox 41"/>
          <p:cNvSpPr txBox="1"/>
          <p:nvPr/>
        </p:nvSpPr>
        <p:spPr>
          <a:xfrm>
            <a:off x="6108701" y="2508101"/>
            <a:ext cx="1142999" cy="1169551"/>
          </a:xfrm>
          <a:prstGeom prst="rect">
            <a:avLst/>
          </a:prstGeom>
          <a:noFill/>
        </p:spPr>
        <p:txBody>
          <a:bodyPr wrap="square" rtlCol="0">
            <a:spAutoFit/>
          </a:bodyPr>
          <a:lstStyle/>
          <a:p>
            <a:pPr algn="ctr"/>
            <a:r>
              <a:rPr lang="en-US" sz="1400" b="1" dirty="0">
                <a:solidFill>
                  <a:prstClr val="white"/>
                </a:solidFill>
                <a:latin typeface="Arial Narrow" charset="0"/>
                <a:ea typeface="Arial Narrow" charset="0"/>
                <a:cs typeface="Arial Narrow" charset="0"/>
              </a:rPr>
              <a:t>immediately</a:t>
            </a:r>
          </a:p>
          <a:p>
            <a:pPr algn="ctr"/>
            <a:endParaRPr lang="en-US" sz="1400" dirty="0">
              <a:solidFill>
                <a:prstClr val="white"/>
              </a:solidFill>
              <a:latin typeface="Arial Narrow" charset="0"/>
              <a:ea typeface="Arial Narrow" charset="0"/>
              <a:cs typeface="Arial Narrow" charset="0"/>
            </a:endParaRPr>
          </a:p>
          <a:p>
            <a:pPr algn="ctr"/>
            <a:r>
              <a:rPr lang="en-US" sz="1400" dirty="0">
                <a:solidFill>
                  <a:prstClr val="white"/>
                </a:solidFill>
                <a:latin typeface="Arial Narrow" charset="0"/>
                <a:ea typeface="Arial Narrow" charset="0"/>
                <a:cs typeface="Arial Narrow" charset="0"/>
              </a:rPr>
              <a:t>next pay period after opt-in</a:t>
            </a:r>
          </a:p>
        </p:txBody>
      </p:sp>
      <p:sp>
        <p:nvSpPr>
          <p:cNvPr id="43" name="TextBox 42"/>
          <p:cNvSpPr txBox="1"/>
          <p:nvPr/>
        </p:nvSpPr>
        <p:spPr>
          <a:xfrm>
            <a:off x="4635500" y="2521147"/>
            <a:ext cx="1142999" cy="1169551"/>
          </a:xfrm>
          <a:prstGeom prst="rect">
            <a:avLst/>
          </a:prstGeom>
          <a:noFill/>
        </p:spPr>
        <p:txBody>
          <a:bodyPr wrap="square" rtlCol="0">
            <a:spAutoFit/>
          </a:bodyPr>
          <a:lstStyle/>
          <a:p>
            <a:pPr algn="ctr"/>
            <a:r>
              <a:rPr lang="en-US" sz="1400" b="1" dirty="0">
                <a:solidFill>
                  <a:srgbClr val="1F497D"/>
                </a:solidFill>
                <a:latin typeface="Arial Narrow" charset="0"/>
                <a:ea typeface="Arial Narrow" charset="0"/>
                <a:cs typeface="Arial Narrow" charset="0"/>
              </a:rPr>
              <a:t>2 years</a:t>
            </a:r>
          </a:p>
          <a:p>
            <a:pPr algn="ctr"/>
            <a:endParaRPr lang="en-US" sz="1400" b="1" dirty="0">
              <a:solidFill>
                <a:srgbClr val="1F497D"/>
              </a:solidFill>
              <a:latin typeface="Arial Narrow" charset="0"/>
              <a:ea typeface="Arial Narrow" charset="0"/>
              <a:cs typeface="Arial Narrow" charset="0"/>
            </a:endParaRPr>
          </a:p>
          <a:p>
            <a:pPr algn="ctr"/>
            <a:r>
              <a:rPr lang="en-US" sz="1400" dirty="0">
                <a:solidFill>
                  <a:srgbClr val="FF0000"/>
                </a:solidFill>
                <a:latin typeface="Arial Narrow" charset="0"/>
                <a:ea typeface="Arial Narrow" charset="0"/>
                <a:cs typeface="Arial Narrow" charset="0"/>
              </a:rPr>
              <a:t>beginning of 25</a:t>
            </a:r>
            <a:r>
              <a:rPr lang="en-US" sz="1400" baseline="30000" dirty="0">
                <a:solidFill>
                  <a:srgbClr val="FF0000"/>
                </a:solidFill>
                <a:latin typeface="Arial Narrow" charset="0"/>
                <a:ea typeface="Arial Narrow" charset="0"/>
                <a:cs typeface="Arial Narrow" charset="0"/>
              </a:rPr>
              <a:t>th</a:t>
            </a:r>
            <a:r>
              <a:rPr lang="en-US" sz="1400" dirty="0">
                <a:solidFill>
                  <a:srgbClr val="FF0000"/>
                </a:solidFill>
                <a:latin typeface="Arial Narrow" charset="0"/>
                <a:ea typeface="Arial Narrow" charset="0"/>
                <a:cs typeface="Arial Narrow" charset="0"/>
              </a:rPr>
              <a:t> month of service</a:t>
            </a:r>
          </a:p>
        </p:txBody>
      </p:sp>
      <p:cxnSp>
        <p:nvCxnSpPr>
          <p:cNvPr id="45" name="Straight Connector 44"/>
          <p:cNvCxnSpPr/>
          <p:nvPr/>
        </p:nvCxnSpPr>
        <p:spPr>
          <a:xfrm>
            <a:off x="3657600" y="281290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657600" y="250810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644900" y="5247167"/>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921248" y="282560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21248" y="252080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00800" y="282560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400800" y="252080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677151" y="281290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677151" y="250810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953000" y="5236534"/>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53000" y="4931734"/>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400800" y="5244406"/>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400800" y="4939606"/>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677151" y="5244406"/>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77151" y="4939606"/>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04101" y="2494666"/>
            <a:ext cx="1142999" cy="954107"/>
          </a:xfrm>
          <a:prstGeom prst="rect">
            <a:avLst/>
          </a:prstGeom>
          <a:noFill/>
        </p:spPr>
        <p:txBody>
          <a:bodyPr wrap="square" rtlCol="0">
            <a:spAutoFit/>
          </a:bodyPr>
          <a:lstStyle/>
          <a:p>
            <a:pPr algn="ctr"/>
            <a:r>
              <a:rPr lang="en-US" sz="1400" b="1" dirty="0">
                <a:solidFill>
                  <a:srgbClr val="1F497D"/>
                </a:solidFill>
                <a:latin typeface="Arial Narrow" charset="0"/>
                <a:ea typeface="Arial Narrow" charset="0"/>
                <a:cs typeface="Arial Narrow" charset="0"/>
              </a:rPr>
              <a:t>immediately</a:t>
            </a:r>
          </a:p>
          <a:p>
            <a:pPr algn="ctr"/>
            <a:endParaRPr lang="en-US" sz="1400" dirty="0">
              <a:solidFill>
                <a:srgbClr val="1F497D"/>
              </a:solidFill>
              <a:latin typeface="Arial Narrow" charset="0"/>
              <a:ea typeface="Arial Narrow" charset="0"/>
              <a:cs typeface="Arial Narrow" charset="0"/>
            </a:endParaRPr>
          </a:p>
          <a:p>
            <a:pPr algn="ctr"/>
            <a:r>
              <a:rPr lang="en-US" sz="1400" dirty="0">
                <a:solidFill>
                  <a:srgbClr val="FF0000"/>
                </a:solidFill>
                <a:latin typeface="Arial Narrow" charset="0"/>
                <a:ea typeface="Arial Narrow" charset="0"/>
                <a:cs typeface="Arial Narrow" charset="0"/>
              </a:rPr>
              <a:t>vested upon receipt</a:t>
            </a:r>
          </a:p>
        </p:txBody>
      </p:sp>
      <p:sp>
        <p:nvSpPr>
          <p:cNvPr id="62" name="TextBox 61"/>
          <p:cNvSpPr txBox="1"/>
          <p:nvPr/>
        </p:nvSpPr>
        <p:spPr>
          <a:xfrm>
            <a:off x="7391400" y="4939606"/>
            <a:ext cx="1142999" cy="1169551"/>
          </a:xfrm>
          <a:prstGeom prst="rect">
            <a:avLst/>
          </a:prstGeom>
          <a:noFill/>
        </p:spPr>
        <p:txBody>
          <a:bodyPr wrap="square" rtlCol="0">
            <a:spAutoFit/>
          </a:bodyPr>
          <a:lstStyle/>
          <a:p>
            <a:pPr algn="ctr"/>
            <a:r>
              <a:rPr lang="en-US" sz="1400" b="1" dirty="0">
                <a:solidFill>
                  <a:srgbClr val="1F497D"/>
                </a:solidFill>
                <a:latin typeface="Arial Narrow" charset="0"/>
                <a:ea typeface="Arial Narrow" charset="0"/>
                <a:cs typeface="Arial Narrow" charset="0"/>
              </a:rPr>
              <a:t>2 years</a:t>
            </a:r>
          </a:p>
          <a:p>
            <a:pPr algn="ctr"/>
            <a:endParaRPr lang="en-US" sz="1400" dirty="0">
              <a:solidFill>
                <a:srgbClr val="1F497D"/>
              </a:solidFill>
              <a:latin typeface="Arial Narrow" charset="0"/>
              <a:ea typeface="Arial Narrow" charset="0"/>
              <a:cs typeface="Arial Narrow" charset="0"/>
            </a:endParaRPr>
          </a:p>
          <a:p>
            <a:pPr algn="ctr"/>
            <a:r>
              <a:rPr lang="en-US" sz="1400" dirty="0">
                <a:solidFill>
                  <a:srgbClr val="FF0000"/>
                </a:solidFill>
                <a:latin typeface="Arial Narrow" charset="0"/>
                <a:ea typeface="Arial Narrow" charset="0"/>
                <a:cs typeface="Arial Narrow" charset="0"/>
              </a:rPr>
              <a:t>beginning of 25</a:t>
            </a:r>
            <a:r>
              <a:rPr lang="en-US" sz="1400" baseline="30000" dirty="0">
                <a:solidFill>
                  <a:srgbClr val="FF0000"/>
                </a:solidFill>
                <a:latin typeface="Arial Narrow" charset="0"/>
                <a:ea typeface="Arial Narrow" charset="0"/>
                <a:cs typeface="Arial Narrow" charset="0"/>
              </a:rPr>
              <a:t>th</a:t>
            </a:r>
            <a:r>
              <a:rPr lang="en-US" sz="1400" dirty="0">
                <a:solidFill>
                  <a:srgbClr val="FF0000"/>
                </a:solidFill>
                <a:latin typeface="Arial Narrow" charset="0"/>
                <a:ea typeface="Arial Narrow" charset="0"/>
                <a:cs typeface="Arial Narrow" charset="0"/>
              </a:rPr>
              <a:t> month of service </a:t>
            </a:r>
          </a:p>
        </p:txBody>
      </p:sp>
      <p:sp>
        <p:nvSpPr>
          <p:cNvPr id="71" name="TextBox 70"/>
          <p:cNvSpPr txBox="1"/>
          <p:nvPr/>
        </p:nvSpPr>
        <p:spPr>
          <a:xfrm>
            <a:off x="6096001" y="4925755"/>
            <a:ext cx="1142999" cy="1169551"/>
          </a:xfrm>
          <a:prstGeom prst="rect">
            <a:avLst/>
          </a:prstGeom>
          <a:noFill/>
        </p:spPr>
        <p:txBody>
          <a:bodyPr wrap="square" rtlCol="0">
            <a:spAutoFit/>
          </a:bodyPr>
          <a:lstStyle/>
          <a:p>
            <a:pPr algn="ctr"/>
            <a:r>
              <a:rPr lang="en-US" sz="1400" b="1" dirty="0">
                <a:solidFill>
                  <a:prstClr val="white"/>
                </a:solidFill>
                <a:latin typeface="Arial Narrow" charset="0"/>
                <a:ea typeface="Arial Narrow" charset="0"/>
                <a:cs typeface="Arial Narrow" charset="0"/>
              </a:rPr>
              <a:t>2 years</a:t>
            </a:r>
          </a:p>
          <a:p>
            <a:pPr algn="ctr"/>
            <a:endParaRPr lang="en-US" sz="1400" b="1" dirty="0">
              <a:solidFill>
                <a:prstClr val="white"/>
              </a:solidFill>
              <a:latin typeface="Arial Narrow" charset="0"/>
              <a:ea typeface="Arial Narrow" charset="0"/>
              <a:cs typeface="Arial Narrow" charset="0"/>
            </a:endParaRPr>
          </a:p>
          <a:p>
            <a:pPr algn="ctr"/>
            <a:r>
              <a:rPr lang="en-US" sz="1400" dirty="0">
                <a:solidFill>
                  <a:prstClr val="white"/>
                </a:solidFill>
                <a:latin typeface="Arial Narrow" charset="0"/>
                <a:ea typeface="Arial Narrow" charset="0"/>
                <a:cs typeface="Arial Narrow" charset="0"/>
              </a:rPr>
              <a:t>beginning of 25</a:t>
            </a:r>
            <a:r>
              <a:rPr lang="en-US" sz="1400" baseline="30000" dirty="0">
                <a:solidFill>
                  <a:prstClr val="white"/>
                </a:solidFill>
                <a:latin typeface="Arial Narrow" charset="0"/>
                <a:ea typeface="Arial Narrow" charset="0"/>
                <a:cs typeface="Arial Narrow" charset="0"/>
              </a:rPr>
              <a:t>th</a:t>
            </a:r>
            <a:r>
              <a:rPr lang="en-US" sz="1400" dirty="0">
                <a:solidFill>
                  <a:prstClr val="white"/>
                </a:solidFill>
                <a:latin typeface="Arial Narrow" charset="0"/>
                <a:ea typeface="Arial Narrow" charset="0"/>
                <a:cs typeface="Arial Narrow" charset="0"/>
              </a:rPr>
              <a:t> month of service</a:t>
            </a:r>
          </a:p>
        </p:txBody>
      </p:sp>
      <p:sp>
        <p:nvSpPr>
          <p:cNvPr id="74" name="TextBox 73"/>
          <p:cNvSpPr txBox="1"/>
          <p:nvPr/>
        </p:nvSpPr>
        <p:spPr>
          <a:xfrm>
            <a:off x="323851" y="2349172"/>
            <a:ext cx="2724149" cy="1200329"/>
          </a:xfrm>
          <a:prstGeom prst="rect">
            <a:avLst/>
          </a:prstGeom>
          <a:noFill/>
        </p:spPr>
        <p:txBody>
          <a:bodyPr wrap="square" rtlCol="0">
            <a:spAutoFit/>
          </a:bodyPr>
          <a:lstStyle/>
          <a:p>
            <a:pPr algn="ctr"/>
            <a:r>
              <a:rPr lang="en-US" sz="2400" b="1" i="1" dirty="0">
                <a:solidFill>
                  <a:prstClr val="black"/>
                </a:solidFill>
                <a:latin typeface="Times New Roman" pitchFamily="18" charset="0"/>
              </a:rPr>
              <a:t>Opt-In </a:t>
            </a:r>
            <a:r>
              <a:rPr lang="en-US" sz="2400" b="1" i="1">
                <a:solidFill>
                  <a:prstClr val="black"/>
                </a:solidFill>
                <a:latin typeface="Times New Roman" pitchFamily="18" charset="0"/>
              </a:rPr>
              <a:t>Members Serving </a:t>
            </a:r>
            <a:r>
              <a:rPr lang="en-US" sz="2400" b="1" i="1" dirty="0">
                <a:solidFill>
                  <a:prstClr val="black"/>
                </a:solidFill>
                <a:latin typeface="Times New Roman" pitchFamily="18" charset="0"/>
              </a:rPr>
              <a:t>as of December 31, 2017</a:t>
            </a:r>
          </a:p>
        </p:txBody>
      </p:sp>
      <p:sp>
        <p:nvSpPr>
          <p:cNvPr id="75" name="TextBox 74"/>
          <p:cNvSpPr txBox="1"/>
          <p:nvPr/>
        </p:nvSpPr>
        <p:spPr>
          <a:xfrm>
            <a:off x="238125" y="4644241"/>
            <a:ext cx="2895600" cy="1200329"/>
          </a:xfrm>
          <a:prstGeom prst="rect">
            <a:avLst/>
          </a:prstGeom>
          <a:noFill/>
        </p:spPr>
        <p:txBody>
          <a:bodyPr wrap="square" rtlCol="0">
            <a:spAutoFit/>
          </a:bodyPr>
          <a:lstStyle/>
          <a:p>
            <a:pPr algn="ctr"/>
            <a:r>
              <a:rPr lang="en-US" sz="2400" b="1" i="1" dirty="0">
                <a:solidFill>
                  <a:prstClr val="black"/>
                </a:solidFill>
                <a:latin typeface="Times New Roman" pitchFamily="18" charset="0"/>
              </a:rPr>
              <a:t>New Accessions Who Join on or after January 1, 2018</a:t>
            </a:r>
          </a:p>
        </p:txBody>
      </p:sp>
      <p:sp>
        <p:nvSpPr>
          <p:cNvPr id="81" name="TextBox 80"/>
          <p:cNvSpPr txBox="1"/>
          <p:nvPr/>
        </p:nvSpPr>
        <p:spPr>
          <a:xfrm>
            <a:off x="266699" y="6324599"/>
            <a:ext cx="8610600" cy="461665"/>
          </a:xfrm>
          <a:prstGeom prst="rect">
            <a:avLst/>
          </a:prstGeom>
          <a:noFill/>
        </p:spPr>
        <p:txBody>
          <a:bodyPr wrap="square" rtlCol="0">
            <a:spAutoFit/>
          </a:bodyPr>
          <a:lstStyle/>
          <a:p>
            <a:pPr algn="ctr"/>
            <a:r>
              <a:rPr lang="is-IS" sz="2400" i="1" dirty="0">
                <a:solidFill>
                  <a:srgbClr val="FF0000"/>
                </a:solidFill>
                <a:latin typeface="Times New Roman" pitchFamily="18" charset="0"/>
              </a:rPr>
              <a:t>…</a:t>
            </a:r>
            <a:r>
              <a:rPr lang="en-US" sz="2400" i="1" dirty="0">
                <a:solidFill>
                  <a:srgbClr val="FF0000"/>
                </a:solidFill>
                <a:latin typeface="Times New Roman" pitchFamily="18" charset="0"/>
              </a:rPr>
              <a:t>vested means it’s yours to keep even after you leave the service.</a:t>
            </a:r>
          </a:p>
        </p:txBody>
      </p:sp>
      <p:sp>
        <p:nvSpPr>
          <p:cNvPr id="65" name="TextBox 64"/>
          <p:cNvSpPr txBox="1"/>
          <p:nvPr/>
        </p:nvSpPr>
        <p:spPr>
          <a:xfrm>
            <a:off x="3462374" y="1416669"/>
            <a:ext cx="2285999" cy="461665"/>
          </a:xfrm>
          <a:prstGeom prst="rect">
            <a:avLst/>
          </a:prstGeom>
          <a:noFill/>
        </p:spPr>
        <p:txBody>
          <a:bodyPr wrap="square" rtlCol="0">
            <a:spAutoFit/>
          </a:bodyPr>
          <a:lstStyle/>
          <a:p>
            <a:pPr algn="ctr"/>
            <a:r>
              <a:rPr lang="en-US" sz="2400" i="1" dirty="0">
                <a:solidFill>
                  <a:prstClr val="black"/>
                </a:solidFill>
                <a:latin typeface="Times New Roman" pitchFamily="18" charset="0"/>
              </a:rPr>
              <a:t>1% Automatic</a:t>
            </a:r>
          </a:p>
        </p:txBody>
      </p:sp>
      <p:sp>
        <p:nvSpPr>
          <p:cNvPr id="66" name="TextBox 65"/>
          <p:cNvSpPr txBox="1"/>
          <p:nvPr/>
        </p:nvSpPr>
        <p:spPr>
          <a:xfrm>
            <a:off x="6145326" y="3907466"/>
            <a:ext cx="2285999" cy="461665"/>
          </a:xfrm>
          <a:prstGeom prst="rect">
            <a:avLst/>
          </a:prstGeom>
          <a:noFill/>
        </p:spPr>
        <p:txBody>
          <a:bodyPr wrap="square" rtlCol="0">
            <a:spAutoFit/>
          </a:bodyPr>
          <a:lstStyle/>
          <a:p>
            <a:pPr algn="ctr"/>
            <a:r>
              <a:rPr lang="en-US" sz="2400" i="1" dirty="0">
                <a:solidFill>
                  <a:prstClr val="black"/>
                </a:solidFill>
                <a:latin typeface="Times New Roman" pitchFamily="18" charset="0"/>
              </a:rPr>
              <a:t>Matching</a:t>
            </a:r>
          </a:p>
        </p:txBody>
      </p:sp>
      <p:sp>
        <p:nvSpPr>
          <p:cNvPr id="67" name="TextBox 66"/>
          <p:cNvSpPr txBox="1"/>
          <p:nvPr/>
        </p:nvSpPr>
        <p:spPr>
          <a:xfrm>
            <a:off x="3403601" y="3909235"/>
            <a:ext cx="2285999" cy="461665"/>
          </a:xfrm>
          <a:prstGeom prst="rect">
            <a:avLst/>
          </a:prstGeom>
          <a:noFill/>
        </p:spPr>
        <p:txBody>
          <a:bodyPr wrap="square" rtlCol="0">
            <a:spAutoFit/>
          </a:bodyPr>
          <a:lstStyle/>
          <a:p>
            <a:pPr algn="ctr"/>
            <a:r>
              <a:rPr lang="en-US" sz="2400" i="1" dirty="0">
                <a:solidFill>
                  <a:prstClr val="black"/>
                </a:solidFill>
                <a:latin typeface="Times New Roman" pitchFamily="18" charset="0"/>
              </a:rPr>
              <a:t>1% Automatic</a:t>
            </a:r>
          </a:p>
        </p:txBody>
      </p:sp>
      <p:cxnSp>
        <p:nvCxnSpPr>
          <p:cNvPr id="8" name="Straight Connector 7"/>
          <p:cNvCxnSpPr/>
          <p:nvPr/>
        </p:nvCxnSpPr>
        <p:spPr>
          <a:xfrm>
            <a:off x="266699" y="3909235"/>
            <a:ext cx="8610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94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a:off x="4098104" y="6427617"/>
            <a:ext cx="1583536"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rot="10975631">
            <a:off x="2452034" y="1176050"/>
            <a:ext cx="1233987" cy="1305499"/>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24" name="Straight Connector 23"/>
          <p:cNvCxnSpPr/>
          <p:nvPr/>
        </p:nvCxnSpPr>
        <p:spPr>
          <a:xfrm flipV="1">
            <a:off x="3016644" y="2466877"/>
            <a:ext cx="3859255" cy="138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43201" y="2466877"/>
            <a:ext cx="3959" cy="25878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427562" y="5128089"/>
            <a:ext cx="241959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08" name="Straight Arrow Connector 17407"/>
          <p:cNvCxnSpPr/>
          <p:nvPr/>
        </p:nvCxnSpPr>
        <p:spPr>
          <a:xfrm flipH="1">
            <a:off x="2286000" y="5105400"/>
            <a:ext cx="1541204" cy="434511"/>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52566" y="1876327"/>
            <a:ext cx="838200" cy="11811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411" name="Title 2"/>
          <p:cNvSpPr>
            <a:spLocks noGrp="1"/>
          </p:cNvSpPr>
          <p:nvPr>
            <p:ph type="title"/>
          </p:nvPr>
        </p:nvSpPr>
        <p:spPr/>
        <p:txBody>
          <a:bodyPr>
            <a:normAutofit/>
          </a:bodyPr>
          <a:lstStyle/>
          <a:p>
            <a:pPr eaLnBrk="1" hangingPunct="1"/>
            <a:r>
              <a:rPr lang="en-US" altLang="en-US" sz="3200" spc="-150" dirty="0">
                <a:latin typeface="Arial" charset="0"/>
                <a:ea typeface="Arial" charset="0"/>
                <a:cs typeface="Arial" charset="0"/>
              </a:rPr>
              <a:t>Opt-In Eligibility Choice</a:t>
            </a:r>
          </a:p>
        </p:txBody>
      </p:sp>
      <p:sp>
        <p:nvSpPr>
          <p:cNvPr id="8" name="TextBox 7"/>
          <p:cNvSpPr txBox="1"/>
          <p:nvPr/>
        </p:nvSpPr>
        <p:spPr>
          <a:xfrm>
            <a:off x="152400" y="1447800"/>
            <a:ext cx="4786952" cy="400110"/>
          </a:xfrm>
          <a:prstGeom prst="rect">
            <a:avLst/>
          </a:prstGeom>
          <a:noFill/>
        </p:spPr>
        <p:txBody>
          <a:bodyPr wrap="square" lIns="0" rIns="0" rtlCol="0">
            <a:spAutoFit/>
          </a:bodyPr>
          <a:lstStyle/>
          <a:p>
            <a:pPr algn="ctr"/>
            <a:r>
              <a:rPr lang="en-US" sz="2000" dirty="0">
                <a:solidFill>
                  <a:prstClr val="black"/>
                </a:solidFill>
                <a:latin typeface="Franklin Gothic Demi Cond" panose="020B0706030402020204" pitchFamily="34" charset="0"/>
              </a:rPr>
              <a:t>Serving as of December 31, 2017</a:t>
            </a:r>
          </a:p>
        </p:txBody>
      </p:sp>
      <p:sp>
        <p:nvSpPr>
          <p:cNvPr id="10" name="TextBox 9"/>
          <p:cNvSpPr txBox="1"/>
          <p:nvPr/>
        </p:nvSpPr>
        <p:spPr>
          <a:xfrm>
            <a:off x="4559445" y="1902552"/>
            <a:ext cx="838200" cy="1015663"/>
          </a:xfrm>
          <a:prstGeom prst="rect">
            <a:avLst/>
          </a:prstGeom>
          <a:noFill/>
        </p:spPr>
        <p:txBody>
          <a:bodyPr wrap="square" rtlCol="0">
            <a:spAutoFit/>
          </a:bodyPr>
          <a:lstStyle/>
          <a:p>
            <a:r>
              <a:rPr lang="en-US" sz="6000" i="1" dirty="0">
                <a:solidFill>
                  <a:prstClr val="black"/>
                </a:solidFill>
                <a:latin typeface="Garamond" panose="02020404030301010803" pitchFamily="18" charset="0"/>
              </a:rPr>
              <a:t>if</a:t>
            </a:r>
          </a:p>
        </p:txBody>
      </p:sp>
      <p:sp>
        <p:nvSpPr>
          <p:cNvPr id="12" name="TextBox 11"/>
          <p:cNvSpPr txBox="1"/>
          <p:nvPr/>
        </p:nvSpPr>
        <p:spPr>
          <a:xfrm>
            <a:off x="5745679" y="2173069"/>
            <a:ext cx="2712521" cy="646331"/>
          </a:xfrm>
          <a:prstGeom prst="rect">
            <a:avLst/>
          </a:prstGeom>
          <a:solidFill>
            <a:schemeClr val="accent4">
              <a:lumMod val="40000"/>
              <a:lumOff val="60000"/>
            </a:schemeClr>
          </a:solidFill>
          <a:effectLst>
            <a:outerShdw blurRad="50800" dist="88900" dir="2700000" algn="tl" rotWithShape="0">
              <a:prstClr val="black">
                <a:alpha val="40000"/>
              </a:prstClr>
            </a:outerShdw>
          </a:effectLst>
        </p:spPr>
        <p:txBody>
          <a:bodyPr wrap="square" rtlCol="0">
            <a:spAutoFit/>
          </a:bodyPr>
          <a:lstStyle/>
          <a:p>
            <a:r>
              <a:rPr lang="en-US" dirty="0">
                <a:solidFill>
                  <a:prstClr val="black"/>
                </a:solidFill>
                <a:latin typeface="Franklin Gothic Medium Cond" panose="020B0606030402020204" pitchFamily="34" charset="0"/>
              </a:rPr>
              <a:t>ACTIVE COMPONENT</a:t>
            </a:r>
          </a:p>
          <a:p>
            <a:r>
              <a:rPr lang="en-US" dirty="0">
                <a:solidFill>
                  <a:prstClr val="black"/>
                </a:solidFill>
                <a:latin typeface="Franklin Gothic Medium Cond" panose="020B0606030402020204" pitchFamily="34" charset="0"/>
              </a:rPr>
              <a:t>Fewer than 12 Years Service</a:t>
            </a:r>
          </a:p>
        </p:txBody>
      </p:sp>
      <p:sp>
        <p:nvSpPr>
          <p:cNvPr id="14" name="TextBox 13"/>
          <p:cNvSpPr txBox="1"/>
          <p:nvPr/>
        </p:nvSpPr>
        <p:spPr>
          <a:xfrm>
            <a:off x="5753596" y="2954318"/>
            <a:ext cx="2704604" cy="646331"/>
          </a:xfrm>
          <a:prstGeom prst="rect">
            <a:avLst/>
          </a:prstGeom>
          <a:solidFill>
            <a:schemeClr val="accent4">
              <a:lumMod val="40000"/>
              <a:lumOff val="60000"/>
            </a:schemeClr>
          </a:solidFill>
          <a:effectLst>
            <a:outerShdw blurRad="50800" dist="88900" dir="2700000" algn="tl" rotWithShape="0">
              <a:prstClr val="black">
                <a:alpha val="40000"/>
              </a:prstClr>
            </a:outerShdw>
          </a:effectLst>
        </p:spPr>
        <p:txBody>
          <a:bodyPr wrap="square" rtlCol="0">
            <a:spAutoFit/>
          </a:bodyPr>
          <a:lstStyle/>
          <a:p>
            <a:r>
              <a:rPr lang="en-US" dirty="0">
                <a:solidFill>
                  <a:prstClr val="black"/>
                </a:solidFill>
                <a:latin typeface="Franklin Gothic Medium Cond" panose="020B0606030402020204" pitchFamily="34" charset="0"/>
              </a:rPr>
              <a:t>RESERVE COMPONENT</a:t>
            </a:r>
          </a:p>
          <a:p>
            <a:r>
              <a:rPr lang="en-US" dirty="0">
                <a:solidFill>
                  <a:prstClr val="black"/>
                </a:solidFill>
                <a:latin typeface="Franklin Gothic Medium Cond" panose="020B0606030402020204" pitchFamily="34" charset="0"/>
              </a:rPr>
              <a:t>Fewer than 4,320 points</a:t>
            </a:r>
          </a:p>
        </p:txBody>
      </p:sp>
      <p:grpSp>
        <p:nvGrpSpPr>
          <p:cNvPr id="21" name="Group 20"/>
          <p:cNvGrpSpPr/>
          <p:nvPr/>
        </p:nvGrpSpPr>
        <p:grpSpPr>
          <a:xfrm>
            <a:off x="3109401" y="4546936"/>
            <a:ext cx="1569522" cy="1015663"/>
            <a:chOff x="2302430" y="4435591"/>
            <a:chExt cx="1569522" cy="1015663"/>
          </a:xfrm>
        </p:grpSpPr>
        <p:sp>
          <p:nvSpPr>
            <p:cNvPr id="16" name="Oval 15"/>
            <p:cNvSpPr/>
            <p:nvPr/>
          </p:nvSpPr>
          <p:spPr>
            <a:xfrm>
              <a:off x="2302430" y="4665414"/>
              <a:ext cx="1569522" cy="7271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2531030" y="4435591"/>
              <a:ext cx="1322118" cy="1015663"/>
            </a:xfrm>
            <a:prstGeom prst="rect">
              <a:avLst/>
            </a:prstGeom>
            <a:noFill/>
          </p:spPr>
          <p:txBody>
            <a:bodyPr wrap="square" rtlCol="0">
              <a:spAutoFit/>
            </a:bodyPr>
            <a:lstStyle/>
            <a:p>
              <a:r>
                <a:rPr lang="en-US" sz="6000" i="1" dirty="0">
                  <a:solidFill>
                    <a:prstClr val="black"/>
                  </a:solidFill>
                  <a:latin typeface="Garamond" panose="02020404030301010803" pitchFamily="18" charset="0"/>
                </a:rPr>
                <a:t>can</a:t>
              </a:r>
            </a:p>
          </p:txBody>
        </p:sp>
      </p:grpSp>
      <p:sp>
        <p:nvSpPr>
          <p:cNvPr id="15" name="TextBox 14"/>
          <p:cNvSpPr txBox="1"/>
          <p:nvPr/>
        </p:nvSpPr>
        <p:spPr>
          <a:xfrm>
            <a:off x="5753596" y="4804924"/>
            <a:ext cx="2704604" cy="646331"/>
          </a:xfrm>
          <a:prstGeom prst="rect">
            <a:avLst/>
          </a:prstGeom>
          <a:solidFill>
            <a:schemeClr val="accent6">
              <a:lumMod val="40000"/>
              <a:lumOff val="60000"/>
            </a:schemeClr>
          </a:solidFill>
          <a:ln w="57150" cmpd="sng">
            <a:noFill/>
          </a:ln>
          <a:effectLst>
            <a:outerShdw blurRad="50800" dist="88900" dir="2700000" algn="tl" rotWithShape="0">
              <a:prstClr val="black">
                <a:alpha val="40000"/>
              </a:prstClr>
            </a:outerShdw>
          </a:effectLst>
        </p:spPr>
        <p:txBody>
          <a:bodyPr wrap="square" lIns="0" rIns="0" rtlCol="0">
            <a:spAutoFit/>
          </a:bodyPr>
          <a:lstStyle/>
          <a:p>
            <a:pPr algn="ctr"/>
            <a:r>
              <a:rPr lang="en-US" dirty="0">
                <a:solidFill>
                  <a:prstClr val="black"/>
                </a:solidFill>
                <a:latin typeface="Franklin Gothic Medium Cond" panose="020B0606030402020204" pitchFamily="34" charset="0"/>
              </a:rPr>
              <a:t>Take Mandatory BRS </a:t>
            </a:r>
          </a:p>
          <a:p>
            <a:pPr algn="ctr"/>
            <a:r>
              <a:rPr lang="en-US" dirty="0">
                <a:solidFill>
                  <a:prstClr val="black"/>
                </a:solidFill>
                <a:latin typeface="Franklin Gothic Medium Cond" panose="020B0606030402020204" pitchFamily="34" charset="0"/>
              </a:rPr>
              <a:t>Opt-In Training in CY17</a:t>
            </a:r>
          </a:p>
        </p:txBody>
      </p:sp>
      <p:sp>
        <p:nvSpPr>
          <p:cNvPr id="19" name="Oval 18"/>
          <p:cNvSpPr/>
          <p:nvPr/>
        </p:nvSpPr>
        <p:spPr>
          <a:xfrm>
            <a:off x="6188079" y="3882961"/>
            <a:ext cx="1569522" cy="7271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6311781" y="3657600"/>
            <a:ext cx="1322118" cy="1015663"/>
          </a:xfrm>
          <a:prstGeom prst="rect">
            <a:avLst/>
          </a:prstGeom>
          <a:noFill/>
        </p:spPr>
        <p:txBody>
          <a:bodyPr wrap="square" rtlCol="0">
            <a:spAutoFit/>
          </a:bodyPr>
          <a:lstStyle/>
          <a:p>
            <a:r>
              <a:rPr lang="en-US" sz="6000" i="1" dirty="0">
                <a:solidFill>
                  <a:prstClr val="black"/>
                </a:solidFill>
                <a:latin typeface="Garamond" panose="02020404030301010803" pitchFamily="18" charset="0"/>
              </a:rPr>
              <a:t>then</a:t>
            </a:r>
          </a:p>
        </p:txBody>
      </p:sp>
      <p:sp>
        <p:nvSpPr>
          <p:cNvPr id="5" name="TextBox 4"/>
          <p:cNvSpPr txBox="1"/>
          <p:nvPr/>
        </p:nvSpPr>
        <p:spPr>
          <a:xfrm>
            <a:off x="5712008" y="1876327"/>
            <a:ext cx="2712521" cy="338554"/>
          </a:xfrm>
          <a:prstGeom prst="rect">
            <a:avLst/>
          </a:prstGeom>
          <a:noFill/>
        </p:spPr>
        <p:txBody>
          <a:bodyPr wrap="square" rtlCol="0">
            <a:spAutoFit/>
          </a:bodyPr>
          <a:lstStyle/>
          <a:p>
            <a:r>
              <a:rPr lang="en-US" sz="1600" b="1" i="1" dirty="0">
                <a:solidFill>
                  <a:prstClr val="black"/>
                </a:solidFill>
                <a:latin typeface="Garamond" panose="02020404030301010803" pitchFamily="18" charset="0"/>
              </a:rPr>
              <a:t>As of December 31, 2017:</a:t>
            </a:r>
          </a:p>
        </p:txBody>
      </p:sp>
      <p:sp>
        <p:nvSpPr>
          <p:cNvPr id="30" name="TextBox 29"/>
          <p:cNvSpPr txBox="1"/>
          <p:nvPr/>
        </p:nvSpPr>
        <p:spPr>
          <a:xfrm>
            <a:off x="4721455" y="4829974"/>
            <a:ext cx="960185" cy="338554"/>
          </a:xfrm>
          <a:prstGeom prst="rect">
            <a:avLst/>
          </a:prstGeom>
          <a:noFill/>
        </p:spPr>
        <p:txBody>
          <a:bodyPr wrap="square" rtlCol="0">
            <a:spAutoFit/>
          </a:bodyPr>
          <a:lstStyle/>
          <a:p>
            <a:r>
              <a:rPr lang="en-US" sz="1600" b="1" i="1" dirty="0">
                <a:solidFill>
                  <a:prstClr val="black"/>
                </a:solidFill>
                <a:latin typeface="Garamond" panose="02020404030301010803" pitchFamily="18" charset="0"/>
              </a:rPr>
              <a:t>In CY18</a:t>
            </a:r>
          </a:p>
        </p:txBody>
      </p:sp>
      <p:grpSp>
        <p:nvGrpSpPr>
          <p:cNvPr id="23" name="Group 22"/>
          <p:cNvGrpSpPr/>
          <p:nvPr/>
        </p:nvGrpSpPr>
        <p:grpSpPr>
          <a:xfrm>
            <a:off x="626288" y="3153948"/>
            <a:ext cx="3560602" cy="1650975"/>
            <a:chOff x="626288" y="3153948"/>
            <a:chExt cx="3560602" cy="1650975"/>
          </a:xfrm>
          <a:effectLst>
            <a:outerShdw blurRad="50800" dist="88900" dir="2700000" algn="tl" rotWithShape="0">
              <a:prstClr val="black">
                <a:alpha val="40000"/>
              </a:prstClr>
            </a:outerShdw>
          </a:effectLst>
        </p:grpSpPr>
        <p:sp>
          <p:nvSpPr>
            <p:cNvPr id="25" name="Explosion 2 24">
              <a:hlinkClick r:id="rId3" action="ppaction://hlinksldjump"/>
            </p:cNvPr>
            <p:cNvSpPr/>
            <p:nvPr/>
          </p:nvSpPr>
          <p:spPr>
            <a:xfrm>
              <a:off x="626288" y="3153948"/>
              <a:ext cx="3488512" cy="1650975"/>
            </a:xfrm>
            <a:prstGeom prst="irregularSeal2">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20820378">
              <a:off x="1264732" y="3726481"/>
              <a:ext cx="2922158" cy="369332"/>
            </a:xfrm>
            <a:prstGeom prst="rect">
              <a:avLst/>
            </a:prstGeom>
            <a:noFill/>
          </p:spPr>
          <p:txBody>
            <a:bodyPr wrap="square" rtlCol="0">
              <a:spAutoFit/>
            </a:bodyPr>
            <a:lstStyle/>
            <a:p>
              <a:r>
                <a:rPr lang="en-US" b="1" dirty="0"/>
                <a:t>Why 4,320 points?</a:t>
              </a:r>
            </a:p>
          </p:txBody>
        </p:sp>
      </p:grpSp>
      <p:pic>
        <p:nvPicPr>
          <p:cNvPr id="1028"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958185"/>
            <a:ext cx="7334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0787" y="5858470"/>
            <a:ext cx="1828800" cy="923330"/>
          </a:xfrm>
          <a:prstGeom prst="rect">
            <a:avLst/>
          </a:prstGeom>
          <a:solidFill>
            <a:schemeClr val="tx2">
              <a:lumMod val="60000"/>
              <a:lumOff val="40000"/>
            </a:schemeClr>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514600" y="5858470"/>
            <a:ext cx="1828800" cy="923330"/>
          </a:xfrm>
          <a:prstGeom prst="rect">
            <a:avLst/>
          </a:prstGeom>
          <a:solidFill>
            <a:schemeClr val="accent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0787" y="5858470"/>
            <a:ext cx="1828800" cy="923330"/>
          </a:xfrm>
          <a:prstGeom prst="rect">
            <a:avLst/>
          </a:prstGeom>
          <a:noFill/>
        </p:spPr>
        <p:txBody>
          <a:bodyPr wrap="square" rtlCol="0">
            <a:spAutoFit/>
          </a:bodyPr>
          <a:lstStyle/>
          <a:p>
            <a:r>
              <a:rPr lang="en-US" dirty="0">
                <a:solidFill>
                  <a:schemeClr val="bg1"/>
                </a:solidFill>
                <a:latin typeface="Franklin Gothic Medium Cond" panose="020B0606030402020204" pitchFamily="34" charset="0"/>
              </a:rPr>
              <a:t>Do Nothing and Stayed Covered by Legacy System</a:t>
            </a:r>
          </a:p>
        </p:txBody>
      </p:sp>
      <p:sp>
        <p:nvSpPr>
          <p:cNvPr id="31" name="TextBox 30"/>
          <p:cNvSpPr txBox="1"/>
          <p:nvPr/>
        </p:nvSpPr>
        <p:spPr>
          <a:xfrm>
            <a:off x="2585850" y="5996050"/>
            <a:ext cx="1828800" cy="646331"/>
          </a:xfrm>
          <a:prstGeom prst="rect">
            <a:avLst/>
          </a:prstGeom>
          <a:noFill/>
        </p:spPr>
        <p:txBody>
          <a:bodyPr wrap="square" rtlCol="0">
            <a:spAutoFit/>
          </a:bodyPr>
          <a:lstStyle/>
          <a:p>
            <a:r>
              <a:rPr lang="en-US" dirty="0">
                <a:solidFill>
                  <a:prstClr val="black"/>
                </a:solidFill>
                <a:latin typeface="Franklin Gothic Medium Cond" panose="020B0606030402020204" pitchFamily="34" charset="0"/>
              </a:rPr>
              <a:t>Choose Blended Retirement System</a:t>
            </a:r>
          </a:p>
        </p:txBody>
      </p:sp>
      <p:sp>
        <p:nvSpPr>
          <p:cNvPr id="6" name="Oval 5"/>
          <p:cNvSpPr/>
          <p:nvPr/>
        </p:nvSpPr>
        <p:spPr>
          <a:xfrm>
            <a:off x="1902525" y="5958185"/>
            <a:ext cx="678976" cy="707946"/>
          </a:xfrm>
          <a:prstGeom prst="ellipse">
            <a:avLst/>
          </a:prstGeom>
          <a:solidFill>
            <a:schemeClr val="bg1">
              <a:lumMod val="95000"/>
            </a:schemeClr>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866900" y="5715000"/>
            <a:ext cx="838200" cy="1015663"/>
          </a:xfrm>
          <a:prstGeom prst="rect">
            <a:avLst/>
          </a:prstGeom>
          <a:noFill/>
          <a:scene3d>
            <a:camera prst="orthographicFront"/>
            <a:lightRig rig="threePt" dir="t"/>
          </a:scene3d>
          <a:sp3d>
            <a:bevelT w="152400" h="50800" prst="softRound"/>
          </a:sp3d>
        </p:spPr>
        <p:txBody>
          <a:bodyPr wrap="square" rtlCol="0">
            <a:spAutoFit/>
          </a:bodyPr>
          <a:lstStyle/>
          <a:p>
            <a:r>
              <a:rPr lang="en-US" sz="6000" i="1" dirty="0">
                <a:solidFill>
                  <a:prstClr val="black"/>
                </a:solidFill>
                <a:latin typeface="Garamond" panose="02020404030301010803" pitchFamily="18" charset="0"/>
              </a:rPr>
              <a:t>or</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5679" y="6278871"/>
            <a:ext cx="1533525" cy="409575"/>
          </a:xfrm>
          <a:prstGeom prst="rect">
            <a:avLst/>
          </a:prstGeom>
        </p:spPr>
      </p:pic>
    </p:spTree>
    <p:extLst>
      <p:ext uri="{BB962C8B-B14F-4D97-AF65-F5344CB8AC3E}">
        <p14:creationId xmlns:p14="http://schemas.microsoft.com/office/powerpoint/2010/main" val="111614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Freeform 210"/>
          <p:cNvSpPr/>
          <p:nvPr/>
        </p:nvSpPr>
        <p:spPr>
          <a:xfrm rot="16828710">
            <a:off x="6295802" y="5436796"/>
            <a:ext cx="332509" cy="213041"/>
          </a:xfrm>
          <a:custGeom>
            <a:avLst/>
            <a:gdLst>
              <a:gd name="connsiteX0" fmla="*/ 0 w 332509"/>
              <a:gd name="connsiteY0" fmla="*/ 296883 h 296883"/>
              <a:gd name="connsiteX1" fmla="*/ 249382 w 332509"/>
              <a:gd name="connsiteY1" fmla="*/ 213756 h 296883"/>
              <a:gd name="connsiteX2" fmla="*/ 332509 w 332509"/>
              <a:gd name="connsiteY2" fmla="*/ 0 h 296883"/>
            </a:gdLst>
            <a:ahLst/>
            <a:cxnLst>
              <a:cxn ang="0">
                <a:pos x="connsiteX0" y="connsiteY0"/>
              </a:cxn>
              <a:cxn ang="0">
                <a:pos x="connsiteX1" y="connsiteY1"/>
              </a:cxn>
              <a:cxn ang="0">
                <a:pos x="connsiteX2" y="connsiteY2"/>
              </a:cxn>
            </a:cxnLst>
            <a:rect l="l" t="t" r="r" b="b"/>
            <a:pathLst>
              <a:path w="332509" h="296883">
                <a:moveTo>
                  <a:pt x="0" y="296883"/>
                </a:moveTo>
                <a:cubicBezTo>
                  <a:pt x="96982" y="280059"/>
                  <a:pt x="193964" y="263236"/>
                  <a:pt x="249382" y="213756"/>
                </a:cubicBezTo>
                <a:cubicBezTo>
                  <a:pt x="304800" y="164276"/>
                  <a:pt x="318654" y="82138"/>
                  <a:pt x="332509" y="0"/>
                </a:cubicBezTo>
              </a:path>
            </a:pathLst>
          </a:custGeom>
          <a:noFill/>
          <a:ln w="28575">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7" name="TextBox 97"/>
          <p:cNvSpPr txBox="1"/>
          <p:nvPr/>
        </p:nvSpPr>
        <p:spPr>
          <a:xfrm>
            <a:off x="6172200" y="3417125"/>
            <a:ext cx="9255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Franklin Gothic Medium Cond" charset="0"/>
                <a:ea typeface="Franklin Gothic Medium Cond" charset="0"/>
                <a:cs typeface="Franklin Gothic Medium Cond" charset="0"/>
              </a:rPr>
              <a:t>Age 60</a:t>
            </a:r>
          </a:p>
        </p:txBody>
      </p:sp>
      <p:sp>
        <p:nvSpPr>
          <p:cNvPr id="89" name="Rectangle 88"/>
          <p:cNvSpPr/>
          <p:nvPr/>
        </p:nvSpPr>
        <p:spPr>
          <a:xfrm>
            <a:off x="2372287" y="2540934"/>
            <a:ext cx="90511" cy="806915"/>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2" name="Title 1"/>
          <p:cNvSpPr>
            <a:spLocks noGrp="1"/>
          </p:cNvSpPr>
          <p:nvPr>
            <p:ph type="title"/>
          </p:nvPr>
        </p:nvSpPr>
        <p:spPr>
          <a:xfrm>
            <a:off x="990600" y="641866"/>
            <a:ext cx="7162800" cy="838200"/>
          </a:xfrm>
        </p:spPr>
        <p:txBody>
          <a:bodyPr>
            <a:normAutofit/>
          </a:bodyPr>
          <a:lstStyle/>
          <a:p>
            <a:r>
              <a:rPr lang="en-US" sz="3200" spc="-150" dirty="0">
                <a:latin typeface="Arial" charset="0"/>
                <a:ea typeface="Arial" charset="0"/>
                <a:cs typeface="Arial" charset="0"/>
              </a:rPr>
              <a:t>Lump Sum Option</a:t>
            </a:r>
          </a:p>
        </p:txBody>
      </p:sp>
      <p:sp>
        <p:nvSpPr>
          <p:cNvPr id="94" name="Freeform 93"/>
          <p:cNvSpPr/>
          <p:nvPr/>
        </p:nvSpPr>
        <p:spPr>
          <a:xfrm>
            <a:off x="6032980" y="4724400"/>
            <a:ext cx="561017" cy="649635"/>
          </a:xfrm>
          <a:custGeom>
            <a:avLst/>
            <a:gdLst>
              <a:gd name="connsiteX0" fmla="*/ 543173 w 1089330"/>
              <a:gd name="connsiteY0" fmla="*/ 0 h 1227483"/>
              <a:gd name="connsiteX1" fmla="*/ 572494 w 1089330"/>
              <a:gd name="connsiteY1" fmla="*/ 10933 h 1227483"/>
              <a:gd name="connsiteX2" fmla="*/ 577464 w 1089330"/>
              <a:gd name="connsiteY2" fmla="*/ 57150 h 1227483"/>
              <a:gd name="connsiteX3" fmla="*/ 577245 w 1089330"/>
              <a:gd name="connsiteY3" fmla="*/ 68732 h 1227483"/>
              <a:gd name="connsiteX4" fmla="*/ 591689 w 1089330"/>
              <a:gd name="connsiteY4" fmla="*/ 68425 h 1227483"/>
              <a:gd name="connsiteX5" fmla="*/ 618411 w 1089330"/>
              <a:gd name="connsiteY5" fmla="*/ 69302 h 1227483"/>
              <a:gd name="connsiteX6" fmla="*/ 628153 w 1089330"/>
              <a:gd name="connsiteY6" fmla="*/ 58641 h 1227483"/>
              <a:gd name="connsiteX7" fmla="*/ 675861 w 1089330"/>
              <a:gd name="connsiteY7" fmla="*/ 2982 h 1227483"/>
              <a:gd name="connsiteX8" fmla="*/ 723569 w 1089330"/>
              <a:gd name="connsiteY8" fmla="*/ 26836 h 1227483"/>
              <a:gd name="connsiteX9" fmla="*/ 749822 w 1089330"/>
              <a:gd name="connsiteY9" fmla="*/ 107878 h 1227483"/>
              <a:gd name="connsiteX10" fmla="*/ 742334 w 1089330"/>
              <a:gd name="connsiteY10" fmla="*/ 110506 h 1227483"/>
              <a:gd name="connsiteX11" fmla="*/ 740962 w 1089330"/>
              <a:gd name="connsiteY11" fmla="*/ 148093 h 1227483"/>
              <a:gd name="connsiteX12" fmla="*/ 747422 w 1089330"/>
              <a:gd name="connsiteY12" fmla="*/ 249472 h 1227483"/>
              <a:gd name="connsiteX13" fmla="*/ 970494 w 1089330"/>
              <a:gd name="connsiteY13" fmla="*/ 466020 h 1227483"/>
              <a:gd name="connsiteX14" fmla="*/ 975700 w 1089330"/>
              <a:gd name="connsiteY14" fmla="*/ 493690 h 1227483"/>
              <a:gd name="connsiteX15" fmla="*/ 996310 w 1089330"/>
              <a:gd name="connsiteY15" fmla="*/ 514658 h 1227483"/>
              <a:gd name="connsiteX16" fmla="*/ 1089330 w 1089330"/>
              <a:gd name="connsiteY16" fmla="*/ 770283 h 1227483"/>
              <a:gd name="connsiteX17" fmla="*/ 544665 w 1089330"/>
              <a:gd name="connsiteY17" fmla="*/ 1227483 h 1227483"/>
              <a:gd name="connsiteX18" fmla="*/ 0 w 1089330"/>
              <a:gd name="connsiteY18" fmla="*/ 770283 h 1227483"/>
              <a:gd name="connsiteX19" fmla="*/ 42803 w 1089330"/>
              <a:gd name="connsiteY19" fmla="*/ 592320 h 1227483"/>
              <a:gd name="connsiteX20" fmla="*/ 88459 w 1089330"/>
              <a:gd name="connsiteY20" fmla="*/ 521712 h 1227483"/>
              <a:gd name="connsiteX21" fmla="*/ 91315 w 1089330"/>
              <a:gd name="connsiteY21" fmla="*/ 499628 h 1227483"/>
              <a:gd name="connsiteX22" fmla="*/ 310101 w 1089330"/>
              <a:gd name="connsiteY22" fmla="*/ 265375 h 1227483"/>
              <a:gd name="connsiteX23" fmla="*/ 338040 w 1089330"/>
              <a:gd name="connsiteY23" fmla="*/ 111225 h 1227483"/>
              <a:gd name="connsiteX24" fmla="*/ 344780 w 1089330"/>
              <a:gd name="connsiteY24" fmla="*/ 106851 h 1227483"/>
              <a:gd name="connsiteX25" fmla="*/ 341906 w 1089330"/>
              <a:gd name="connsiteY25" fmla="*/ 106349 h 1227483"/>
              <a:gd name="connsiteX26" fmla="*/ 381662 w 1089330"/>
              <a:gd name="connsiteY26" fmla="*/ 18884 h 1227483"/>
              <a:gd name="connsiteX27" fmla="*/ 445273 w 1089330"/>
              <a:gd name="connsiteY27" fmla="*/ 34787 h 1227483"/>
              <a:gd name="connsiteX28" fmla="*/ 454218 w 1089330"/>
              <a:gd name="connsiteY28" fmla="*/ 73052 h 1227483"/>
              <a:gd name="connsiteX29" fmla="*/ 454652 w 1089330"/>
              <a:gd name="connsiteY29" fmla="*/ 77465 h 1227483"/>
              <a:gd name="connsiteX30" fmla="*/ 474658 w 1089330"/>
              <a:gd name="connsiteY30" fmla="*/ 75564 h 1227483"/>
              <a:gd name="connsiteX31" fmla="*/ 482047 w 1089330"/>
              <a:gd name="connsiteY31" fmla="*/ 58640 h 1227483"/>
              <a:gd name="connsiteX32" fmla="*/ 508883 w 1089330"/>
              <a:gd name="connsiteY32" fmla="*/ 10933 h 1227483"/>
              <a:gd name="connsiteX33" fmla="*/ 543173 w 1089330"/>
              <a:gd name="connsiteY33" fmla="*/ 0 h 122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9330" h="1227483">
                <a:moveTo>
                  <a:pt x="543173" y="0"/>
                </a:moveTo>
                <a:cubicBezTo>
                  <a:pt x="555266" y="0"/>
                  <a:pt x="566531" y="3644"/>
                  <a:pt x="572494" y="10933"/>
                </a:cubicBezTo>
                <a:cubicBezTo>
                  <a:pt x="578458" y="18221"/>
                  <a:pt x="578126" y="38100"/>
                  <a:pt x="577464" y="57150"/>
                </a:cubicBezTo>
                <a:lnTo>
                  <a:pt x="577245" y="68732"/>
                </a:lnTo>
                <a:lnTo>
                  <a:pt x="591689" y="68425"/>
                </a:lnTo>
                <a:lnTo>
                  <a:pt x="618411" y="69302"/>
                </a:lnTo>
                <a:lnTo>
                  <a:pt x="628153" y="58641"/>
                </a:lnTo>
                <a:cubicBezTo>
                  <a:pt x="644056" y="42739"/>
                  <a:pt x="659958" y="8283"/>
                  <a:pt x="675861" y="2982"/>
                </a:cubicBezTo>
                <a:cubicBezTo>
                  <a:pt x="691764" y="-2319"/>
                  <a:pt x="714293" y="8283"/>
                  <a:pt x="723569" y="26836"/>
                </a:cubicBezTo>
                <a:cubicBezTo>
                  <a:pt x="731686" y="43070"/>
                  <a:pt x="780387" y="88727"/>
                  <a:pt x="749822" y="107878"/>
                </a:cubicBezTo>
                <a:lnTo>
                  <a:pt x="742334" y="110506"/>
                </a:lnTo>
                <a:lnTo>
                  <a:pt x="740962" y="148093"/>
                </a:lnTo>
                <a:cubicBezTo>
                  <a:pt x="735827" y="177579"/>
                  <a:pt x="727544" y="213028"/>
                  <a:pt x="747422" y="249472"/>
                </a:cubicBezTo>
                <a:cubicBezTo>
                  <a:pt x="777239" y="304137"/>
                  <a:pt x="936017" y="399801"/>
                  <a:pt x="970494" y="466020"/>
                </a:cubicBezTo>
                <a:lnTo>
                  <a:pt x="975700" y="493690"/>
                </a:lnTo>
                <a:lnTo>
                  <a:pt x="996310" y="514658"/>
                </a:lnTo>
                <a:cubicBezTo>
                  <a:pt x="1055038" y="587628"/>
                  <a:pt x="1089330" y="675594"/>
                  <a:pt x="1089330" y="770283"/>
                </a:cubicBezTo>
                <a:cubicBezTo>
                  <a:pt x="1089330" y="1022788"/>
                  <a:pt x="845475" y="1227483"/>
                  <a:pt x="544665" y="1227483"/>
                </a:cubicBezTo>
                <a:cubicBezTo>
                  <a:pt x="243855" y="1227483"/>
                  <a:pt x="0" y="1022788"/>
                  <a:pt x="0" y="770283"/>
                </a:cubicBezTo>
                <a:cubicBezTo>
                  <a:pt x="0" y="707157"/>
                  <a:pt x="15241" y="647019"/>
                  <a:pt x="42803" y="592320"/>
                </a:cubicBezTo>
                <a:lnTo>
                  <a:pt x="88459" y="521712"/>
                </a:lnTo>
                <a:lnTo>
                  <a:pt x="91315" y="499628"/>
                </a:lnTo>
                <a:cubicBezTo>
                  <a:pt x="122499" y="430861"/>
                  <a:pt x="279290" y="322028"/>
                  <a:pt x="310101" y="265375"/>
                </a:cubicBezTo>
                <a:cubicBezTo>
                  <a:pt x="346048" y="199280"/>
                  <a:pt x="303869" y="144345"/>
                  <a:pt x="338040" y="111225"/>
                </a:cubicBezTo>
                <a:lnTo>
                  <a:pt x="344780" y="106851"/>
                </a:lnTo>
                <a:lnTo>
                  <a:pt x="341906" y="106349"/>
                </a:lnTo>
                <a:cubicBezTo>
                  <a:pt x="283596" y="90446"/>
                  <a:pt x="364434" y="30811"/>
                  <a:pt x="381662" y="18884"/>
                </a:cubicBezTo>
                <a:cubicBezTo>
                  <a:pt x="398890" y="6957"/>
                  <a:pt x="432021" y="21535"/>
                  <a:pt x="445273" y="34787"/>
                </a:cubicBezTo>
                <a:cubicBezTo>
                  <a:pt x="451899" y="41413"/>
                  <a:pt x="453224" y="58309"/>
                  <a:pt x="454218" y="73052"/>
                </a:cubicBezTo>
                <a:lnTo>
                  <a:pt x="454652" y="77465"/>
                </a:lnTo>
                <a:lnTo>
                  <a:pt x="474658" y="75564"/>
                </a:lnTo>
                <a:lnTo>
                  <a:pt x="482047" y="58640"/>
                </a:lnTo>
                <a:cubicBezTo>
                  <a:pt x="490330" y="39093"/>
                  <a:pt x="499607" y="18221"/>
                  <a:pt x="508883" y="10933"/>
                </a:cubicBezTo>
                <a:cubicBezTo>
                  <a:pt x="518160" y="3644"/>
                  <a:pt x="531081" y="0"/>
                  <a:pt x="543173" y="0"/>
                </a:cubicBezTo>
                <a:close/>
              </a:path>
            </a:pathLst>
          </a:custGeom>
          <a:solidFill>
            <a:schemeClr val="bg2">
              <a:lumMod val="7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95" name="TextBox 7"/>
          <p:cNvSpPr txBox="1"/>
          <p:nvPr/>
        </p:nvSpPr>
        <p:spPr>
          <a:xfrm>
            <a:off x="6096230" y="4724400"/>
            <a:ext cx="42060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dirty="0">
                <a:solidFill>
                  <a:srgbClr val="70AD47">
                    <a:lumMod val="75000"/>
                  </a:srgbClr>
                </a:solidFill>
                <a:latin typeface="Arial" charset="0"/>
                <a:ea typeface="Arial" charset="0"/>
                <a:cs typeface="Arial" charset="0"/>
              </a:rPr>
              <a:t>$</a:t>
            </a:r>
          </a:p>
        </p:txBody>
      </p:sp>
      <p:sp>
        <p:nvSpPr>
          <p:cNvPr id="110" name="Rectangle 109"/>
          <p:cNvSpPr/>
          <p:nvPr/>
        </p:nvSpPr>
        <p:spPr>
          <a:xfrm>
            <a:off x="6563955" y="5650251"/>
            <a:ext cx="85761" cy="438912"/>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11" name="Rectangle 110"/>
          <p:cNvSpPr/>
          <p:nvPr/>
        </p:nvSpPr>
        <p:spPr>
          <a:xfrm>
            <a:off x="6735634" y="5640333"/>
            <a:ext cx="79513" cy="448056"/>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12" name="Rectangle 111"/>
          <p:cNvSpPr/>
          <p:nvPr/>
        </p:nvSpPr>
        <p:spPr>
          <a:xfrm>
            <a:off x="6873835" y="5633940"/>
            <a:ext cx="85761" cy="457200"/>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13" name="Rectangle 112"/>
          <p:cNvSpPr/>
          <p:nvPr/>
        </p:nvSpPr>
        <p:spPr>
          <a:xfrm>
            <a:off x="7026235" y="5626171"/>
            <a:ext cx="85761" cy="466344"/>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14" name="Rectangle 113"/>
          <p:cNvSpPr/>
          <p:nvPr/>
        </p:nvSpPr>
        <p:spPr>
          <a:xfrm>
            <a:off x="7177970" y="5618220"/>
            <a:ext cx="85761" cy="475488"/>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15" name="Rectangle 114"/>
          <p:cNvSpPr/>
          <p:nvPr/>
        </p:nvSpPr>
        <p:spPr>
          <a:xfrm>
            <a:off x="7336990" y="5605002"/>
            <a:ext cx="85761" cy="484632"/>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16" name="Rectangle 115"/>
          <p:cNvSpPr/>
          <p:nvPr/>
        </p:nvSpPr>
        <p:spPr>
          <a:xfrm>
            <a:off x="7490580" y="5595858"/>
            <a:ext cx="85761" cy="493776"/>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17" name="Rectangle 116"/>
          <p:cNvSpPr/>
          <p:nvPr/>
        </p:nvSpPr>
        <p:spPr>
          <a:xfrm>
            <a:off x="7633840" y="5176427"/>
            <a:ext cx="85761" cy="914400"/>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18" name="Rectangle 117"/>
          <p:cNvSpPr/>
          <p:nvPr/>
        </p:nvSpPr>
        <p:spPr>
          <a:xfrm>
            <a:off x="7764341" y="5167283"/>
            <a:ext cx="85761" cy="923544"/>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19" name="Rectangle 118"/>
          <p:cNvSpPr/>
          <p:nvPr/>
        </p:nvSpPr>
        <p:spPr>
          <a:xfrm>
            <a:off x="7905811" y="5156292"/>
            <a:ext cx="85761" cy="932688"/>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20" name="Rectangle 119"/>
          <p:cNvSpPr/>
          <p:nvPr/>
        </p:nvSpPr>
        <p:spPr>
          <a:xfrm>
            <a:off x="8035762" y="5153515"/>
            <a:ext cx="85761" cy="941832"/>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21" name="Rectangle 120"/>
          <p:cNvSpPr/>
          <p:nvPr/>
        </p:nvSpPr>
        <p:spPr>
          <a:xfrm>
            <a:off x="8175560" y="5138230"/>
            <a:ext cx="85761" cy="950976"/>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22" name="Rectangle 121"/>
          <p:cNvSpPr/>
          <p:nvPr/>
        </p:nvSpPr>
        <p:spPr>
          <a:xfrm>
            <a:off x="8306061" y="5129086"/>
            <a:ext cx="85761" cy="960120"/>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23" name="Rectangle 122"/>
          <p:cNvSpPr/>
          <p:nvPr/>
        </p:nvSpPr>
        <p:spPr>
          <a:xfrm>
            <a:off x="8434280" y="5119502"/>
            <a:ext cx="85761" cy="969264"/>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24" name="Rectangle 123"/>
          <p:cNvSpPr/>
          <p:nvPr/>
        </p:nvSpPr>
        <p:spPr>
          <a:xfrm>
            <a:off x="8569531" y="5115318"/>
            <a:ext cx="85761" cy="978408"/>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0" name="Rectangle 139"/>
          <p:cNvSpPr/>
          <p:nvPr/>
        </p:nvSpPr>
        <p:spPr>
          <a:xfrm>
            <a:off x="6485628" y="2544859"/>
            <a:ext cx="107911" cy="809487"/>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1" name="Rectangle 140"/>
          <p:cNvSpPr/>
          <p:nvPr/>
        </p:nvSpPr>
        <p:spPr>
          <a:xfrm>
            <a:off x="7493071" y="2449858"/>
            <a:ext cx="85761" cy="905256"/>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2" name="Rectangle 141"/>
          <p:cNvSpPr/>
          <p:nvPr/>
        </p:nvSpPr>
        <p:spPr>
          <a:xfrm>
            <a:off x="7623572" y="2432763"/>
            <a:ext cx="85761" cy="92354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3" name="Rectangle 142"/>
          <p:cNvSpPr/>
          <p:nvPr/>
        </p:nvSpPr>
        <p:spPr>
          <a:xfrm>
            <a:off x="7765042" y="2421772"/>
            <a:ext cx="85761" cy="93268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4" name="Rectangle 143"/>
          <p:cNvSpPr/>
          <p:nvPr/>
        </p:nvSpPr>
        <p:spPr>
          <a:xfrm>
            <a:off x="7894993" y="2415060"/>
            <a:ext cx="85761" cy="941832"/>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5" name="Rectangle 144"/>
          <p:cNvSpPr/>
          <p:nvPr/>
        </p:nvSpPr>
        <p:spPr>
          <a:xfrm>
            <a:off x="8034791" y="2403710"/>
            <a:ext cx="85761" cy="950976"/>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6" name="Rectangle 145"/>
          <p:cNvSpPr/>
          <p:nvPr/>
        </p:nvSpPr>
        <p:spPr>
          <a:xfrm>
            <a:off x="8165292" y="2394566"/>
            <a:ext cx="85761" cy="960120"/>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7" name="Rectangle 146"/>
          <p:cNvSpPr/>
          <p:nvPr/>
        </p:nvSpPr>
        <p:spPr>
          <a:xfrm>
            <a:off x="8293511" y="2384982"/>
            <a:ext cx="85761" cy="96926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8" name="Rectangle 147"/>
          <p:cNvSpPr/>
          <p:nvPr/>
        </p:nvSpPr>
        <p:spPr>
          <a:xfrm>
            <a:off x="8428762" y="2380798"/>
            <a:ext cx="85761" cy="97840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49" name="Rectangle 148"/>
          <p:cNvSpPr/>
          <p:nvPr/>
        </p:nvSpPr>
        <p:spPr>
          <a:xfrm>
            <a:off x="6645619" y="2528749"/>
            <a:ext cx="90269" cy="822960"/>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50" name="Rectangle 149"/>
          <p:cNvSpPr/>
          <p:nvPr/>
        </p:nvSpPr>
        <p:spPr>
          <a:xfrm>
            <a:off x="6781722" y="2519605"/>
            <a:ext cx="84089" cy="83210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51" name="Rectangle 150"/>
          <p:cNvSpPr/>
          <p:nvPr/>
        </p:nvSpPr>
        <p:spPr>
          <a:xfrm>
            <a:off x="6921940" y="2520279"/>
            <a:ext cx="88043" cy="84124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52" name="Rectangle 151"/>
          <p:cNvSpPr/>
          <p:nvPr/>
        </p:nvSpPr>
        <p:spPr>
          <a:xfrm>
            <a:off x="7060256" y="2508811"/>
            <a:ext cx="90511" cy="850392"/>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53" name="Rectangle 152"/>
          <p:cNvSpPr/>
          <p:nvPr/>
        </p:nvSpPr>
        <p:spPr>
          <a:xfrm>
            <a:off x="7213720" y="2498874"/>
            <a:ext cx="90511" cy="859536"/>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54" name="Rectangle 153"/>
          <p:cNvSpPr/>
          <p:nvPr/>
        </p:nvSpPr>
        <p:spPr>
          <a:xfrm>
            <a:off x="7354237" y="2480103"/>
            <a:ext cx="87719" cy="87782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cxnSp>
        <p:nvCxnSpPr>
          <p:cNvPr id="155" name="Straight Connector 154"/>
          <p:cNvCxnSpPr/>
          <p:nvPr/>
        </p:nvCxnSpPr>
        <p:spPr>
          <a:xfrm>
            <a:off x="4431099" y="3350061"/>
            <a:ext cx="4324879" cy="5835"/>
          </a:xfrm>
          <a:prstGeom prst="line">
            <a:avLst/>
          </a:prstGeom>
          <a:noFill/>
          <a:ln w="6350" cap="flat" cmpd="sng" algn="ctr">
            <a:solidFill>
              <a:srgbClr val="5B9BD5"/>
            </a:solidFill>
            <a:prstDash val="solid"/>
            <a:miter lim="800000"/>
          </a:ln>
          <a:effectLst/>
        </p:spPr>
      </p:cxnSp>
      <p:cxnSp>
        <p:nvCxnSpPr>
          <p:cNvPr id="156" name="Straight Arrow Connector 155"/>
          <p:cNvCxnSpPr/>
          <p:nvPr/>
        </p:nvCxnSpPr>
        <p:spPr>
          <a:xfrm>
            <a:off x="8338487" y="6183869"/>
            <a:ext cx="653113" cy="0"/>
          </a:xfrm>
          <a:prstGeom prst="straightConnector1">
            <a:avLst/>
          </a:prstGeom>
          <a:noFill/>
          <a:ln w="38100" cap="flat" cmpd="sng" algn="ctr">
            <a:solidFill>
              <a:srgbClr val="4472C4">
                <a:lumMod val="75000"/>
              </a:srgbClr>
            </a:solidFill>
            <a:prstDash val="solid"/>
            <a:miter lim="800000"/>
            <a:tailEnd type="triangle"/>
          </a:ln>
          <a:effectLst/>
        </p:spPr>
      </p:cxnSp>
      <p:cxnSp>
        <p:nvCxnSpPr>
          <p:cNvPr id="157" name="Straight Arrow Connector 156"/>
          <p:cNvCxnSpPr/>
          <p:nvPr/>
        </p:nvCxnSpPr>
        <p:spPr>
          <a:xfrm>
            <a:off x="8338487" y="3528860"/>
            <a:ext cx="653113" cy="0"/>
          </a:xfrm>
          <a:prstGeom prst="straightConnector1">
            <a:avLst/>
          </a:prstGeom>
          <a:noFill/>
          <a:ln w="38100" cap="flat" cmpd="sng" algn="ctr">
            <a:solidFill>
              <a:srgbClr val="4472C4">
                <a:lumMod val="75000"/>
              </a:srgbClr>
            </a:solidFill>
            <a:prstDash val="solid"/>
            <a:miter lim="800000"/>
            <a:tailEnd type="triangle"/>
          </a:ln>
          <a:effectLst/>
        </p:spPr>
      </p:cxnSp>
      <p:sp>
        <p:nvSpPr>
          <p:cNvPr id="158" name="TextBox 94"/>
          <p:cNvSpPr txBox="1"/>
          <p:nvPr/>
        </p:nvSpPr>
        <p:spPr>
          <a:xfrm>
            <a:off x="8612411" y="7086600"/>
            <a:ext cx="9255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latin typeface="Franklin Gothic Medium Cond" charset="0"/>
                <a:ea typeface="Franklin Gothic Medium Cond" charset="0"/>
                <a:cs typeface="Franklin Gothic Medium Cond" charset="0"/>
              </a:rPr>
              <a:t>Age 67</a:t>
            </a:r>
          </a:p>
        </p:txBody>
      </p:sp>
      <p:cxnSp>
        <p:nvCxnSpPr>
          <p:cNvPr id="159" name="Straight Connector 158"/>
          <p:cNvCxnSpPr/>
          <p:nvPr/>
        </p:nvCxnSpPr>
        <p:spPr>
          <a:xfrm>
            <a:off x="7679304" y="6141647"/>
            <a:ext cx="0" cy="117072"/>
          </a:xfrm>
          <a:prstGeom prst="line">
            <a:avLst/>
          </a:prstGeom>
          <a:noFill/>
          <a:ln w="6350" cap="flat" cmpd="sng" algn="ctr">
            <a:solidFill>
              <a:srgbClr val="5B9BD5"/>
            </a:solidFill>
            <a:prstDash val="solid"/>
            <a:miter lim="800000"/>
          </a:ln>
          <a:effectLst/>
        </p:spPr>
      </p:cxnSp>
      <p:sp>
        <p:nvSpPr>
          <p:cNvPr id="160" name="TextBox 97"/>
          <p:cNvSpPr txBox="1"/>
          <p:nvPr/>
        </p:nvSpPr>
        <p:spPr>
          <a:xfrm>
            <a:off x="7169832" y="3424910"/>
            <a:ext cx="9255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Franklin Gothic Medium Cond" charset="0"/>
                <a:ea typeface="Franklin Gothic Medium Cond" charset="0"/>
                <a:cs typeface="Franklin Gothic Medium Cond" charset="0"/>
              </a:rPr>
              <a:t>Age 67</a:t>
            </a:r>
          </a:p>
        </p:txBody>
      </p:sp>
      <p:cxnSp>
        <p:nvCxnSpPr>
          <p:cNvPr id="161" name="Straight Connector 160"/>
          <p:cNvCxnSpPr/>
          <p:nvPr/>
        </p:nvCxnSpPr>
        <p:spPr>
          <a:xfrm>
            <a:off x="7537209" y="3401057"/>
            <a:ext cx="0" cy="117072"/>
          </a:xfrm>
          <a:prstGeom prst="line">
            <a:avLst/>
          </a:prstGeom>
          <a:noFill/>
          <a:ln w="6350" cap="flat" cmpd="sng" algn="ctr">
            <a:solidFill>
              <a:srgbClr val="5B9BD5"/>
            </a:solidFill>
            <a:prstDash val="solid"/>
            <a:miter lim="800000"/>
          </a:ln>
          <a:effectLst/>
        </p:spPr>
      </p:cxnSp>
      <p:sp>
        <p:nvSpPr>
          <p:cNvPr id="166" name="TextBox 104"/>
          <p:cNvSpPr txBox="1"/>
          <p:nvPr/>
        </p:nvSpPr>
        <p:spPr>
          <a:xfrm>
            <a:off x="4102925" y="3464625"/>
            <a:ext cx="81007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Franklin Gothic Medium Cond" charset="0"/>
                <a:ea typeface="Franklin Gothic Medium Cond" charset="0"/>
                <a:cs typeface="Franklin Gothic Medium Cond" charset="0"/>
              </a:rPr>
              <a:t>Retires</a:t>
            </a:r>
          </a:p>
        </p:txBody>
      </p:sp>
      <p:sp>
        <p:nvSpPr>
          <p:cNvPr id="85" name="Rectangle 84"/>
          <p:cNvSpPr/>
          <p:nvPr/>
        </p:nvSpPr>
        <p:spPr>
          <a:xfrm>
            <a:off x="1837638" y="2711297"/>
            <a:ext cx="85761" cy="62991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86" name="Rectangle 85"/>
          <p:cNvSpPr/>
          <p:nvPr/>
        </p:nvSpPr>
        <p:spPr>
          <a:xfrm>
            <a:off x="1973769" y="2642417"/>
            <a:ext cx="84089" cy="695122"/>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87" name="Rectangle 86"/>
          <p:cNvSpPr/>
          <p:nvPr/>
        </p:nvSpPr>
        <p:spPr>
          <a:xfrm>
            <a:off x="2113567" y="2610784"/>
            <a:ext cx="88043" cy="73558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88" name="Rectangle 87"/>
          <p:cNvSpPr/>
          <p:nvPr/>
        </p:nvSpPr>
        <p:spPr>
          <a:xfrm>
            <a:off x="2244068" y="2573015"/>
            <a:ext cx="90511" cy="76924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90" name="Rectangle 89"/>
          <p:cNvSpPr/>
          <p:nvPr/>
        </p:nvSpPr>
        <p:spPr>
          <a:xfrm>
            <a:off x="2507540" y="2510749"/>
            <a:ext cx="107908" cy="830466"/>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91" name="Rectangle 90"/>
          <p:cNvSpPr/>
          <p:nvPr/>
        </p:nvSpPr>
        <p:spPr>
          <a:xfrm>
            <a:off x="3514981" y="2297874"/>
            <a:ext cx="85761" cy="104283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92" name="Rectangle 91"/>
          <p:cNvSpPr/>
          <p:nvPr/>
        </p:nvSpPr>
        <p:spPr>
          <a:xfrm>
            <a:off x="3645482" y="2297874"/>
            <a:ext cx="95102" cy="1044413"/>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93" name="Rectangle 92"/>
          <p:cNvSpPr/>
          <p:nvPr/>
        </p:nvSpPr>
        <p:spPr>
          <a:xfrm>
            <a:off x="3786952" y="2221675"/>
            <a:ext cx="85761" cy="1118172"/>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25" name="Rectangle 124"/>
          <p:cNvSpPr/>
          <p:nvPr/>
        </p:nvSpPr>
        <p:spPr>
          <a:xfrm>
            <a:off x="3933700" y="2157350"/>
            <a:ext cx="77649" cy="118872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62" name="Rectangle 161"/>
          <p:cNvSpPr/>
          <p:nvPr/>
        </p:nvSpPr>
        <p:spPr>
          <a:xfrm>
            <a:off x="4056701" y="2084016"/>
            <a:ext cx="85761" cy="125613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63" name="Rectangle 162"/>
          <p:cNvSpPr/>
          <p:nvPr/>
        </p:nvSpPr>
        <p:spPr>
          <a:xfrm>
            <a:off x="4187202" y="1981200"/>
            <a:ext cx="85761" cy="137160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67" name="Rectangle 166"/>
          <p:cNvSpPr/>
          <p:nvPr/>
        </p:nvSpPr>
        <p:spPr>
          <a:xfrm>
            <a:off x="4315421" y="1981200"/>
            <a:ext cx="85761" cy="137160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69" name="Rectangle 168"/>
          <p:cNvSpPr/>
          <p:nvPr/>
        </p:nvSpPr>
        <p:spPr>
          <a:xfrm>
            <a:off x="4450672" y="1981200"/>
            <a:ext cx="85761" cy="137160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70" name="Rectangle 169"/>
          <p:cNvSpPr/>
          <p:nvPr/>
        </p:nvSpPr>
        <p:spPr>
          <a:xfrm>
            <a:off x="2667529" y="2474817"/>
            <a:ext cx="90269" cy="86307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71" name="Rectangle 170"/>
          <p:cNvSpPr/>
          <p:nvPr/>
        </p:nvSpPr>
        <p:spPr>
          <a:xfrm>
            <a:off x="2803632" y="2449858"/>
            <a:ext cx="84089" cy="88803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72" name="Rectangle 171"/>
          <p:cNvSpPr/>
          <p:nvPr/>
        </p:nvSpPr>
        <p:spPr>
          <a:xfrm>
            <a:off x="2943850" y="2421772"/>
            <a:ext cx="88043" cy="92741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73" name="Rectangle 172"/>
          <p:cNvSpPr/>
          <p:nvPr/>
        </p:nvSpPr>
        <p:spPr>
          <a:xfrm>
            <a:off x="3082166" y="2384982"/>
            <a:ext cx="90511" cy="96113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74" name="Rectangle 173"/>
          <p:cNvSpPr/>
          <p:nvPr/>
        </p:nvSpPr>
        <p:spPr>
          <a:xfrm>
            <a:off x="3235629" y="2380797"/>
            <a:ext cx="73152" cy="96426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75" name="Rectangle 174"/>
          <p:cNvSpPr/>
          <p:nvPr/>
        </p:nvSpPr>
        <p:spPr>
          <a:xfrm>
            <a:off x="3376147" y="2325941"/>
            <a:ext cx="87719" cy="101498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cxnSp>
        <p:nvCxnSpPr>
          <p:cNvPr id="176" name="Straight Connector 175"/>
          <p:cNvCxnSpPr/>
          <p:nvPr/>
        </p:nvCxnSpPr>
        <p:spPr>
          <a:xfrm>
            <a:off x="1600200" y="3334037"/>
            <a:ext cx="3177688" cy="7707"/>
          </a:xfrm>
          <a:prstGeom prst="line">
            <a:avLst/>
          </a:prstGeom>
          <a:solidFill>
            <a:schemeClr val="tx2">
              <a:lumMod val="60000"/>
              <a:lumOff val="40000"/>
            </a:schemeClr>
          </a:solidFill>
          <a:ln w="6350" cap="flat" cmpd="sng" algn="ctr">
            <a:solidFill>
              <a:srgbClr val="5B9BD5"/>
            </a:solidFill>
            <a:prstDash val="solid"/>
            <a:miter lim="800000"/>
          </a:ln>
          <a:effectLst/>
        </p:spPr>
      </p:cxnSp>
      <p:sp>
        <p:nvSpPr>
          <p:cNvPr id="179" name="Rectangle 178"/>
          <p:cNvSpPr/>
          <p:nvPr/>
        </p:nvSpPr>
        <p:spPr>
          <a:xfrm>
            <a:off x="2367686" y="5284696"/>
            <a:ext cx="90511" cy="806915"/>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0" name="Rectangle 179"/>
          <p:cNvSpPr/>
          <p:nvPr/>
        </p:nvSpPr>
        <p:spPr>
          <a:xfrm>
            <a:off x="1833037" y="5455059"/>
            <a:ext cx="85761" cy="62991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1" name="Rectangle 180"/>
          <p:cNvSpPr/>
          <p:nvPr/>
        </p:nvSpPr>
        <p:spPr>
          <a:xfrm>
            <a:off x="1969168" y="5398054"/>
            <a:ext cx="84089" cy="695122"/>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2" name="Rectangle 181"/>
          <p:cNvSpPr/>
          <p:nvPr/>
        </p:nvSpPr>
        <p:spPr>
          <a:xfrm>
            <a:off x="2108966" y="5366421"/>
            <a:ext cx="88043" cy="73558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3" name="Rectangle 182"/>
          <p:cNvSpPr/>
          <p:nvPr/>
        </p:nvSpPr>
        <p:spPr>
          <a:xfrm>
            <a:off x="2239467" y="5328652"/>
            <a:ext cx="90511" cy="76924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4" name="Rectangle 183"/>
          <p:cNvSpPr/>
          <p:nvPr/>
        </p:nvSpPr>
        <p:spPr>
          <a:xfrm>
            <a:off x="2502939" y="5254511"/>
            <a:ext cx="107908" cy="830466"/>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5" name="Rectangle 184"/>
          <p:cNvSpPr/>
          <p:nvPr/>
        </p:nvSpPr>
        <p:spPr>
          <a:xfrm>
            <a:off x="3510380" y="5053511"/>
            <a:ext cx="85761" cy="104283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6" name="Rectangle 185"/>
          <p:cNvSpPr/>
          <p:nvPr/>
        </p:nvSpPr>
        <p:spPr>
          <a:xfrm>
            <a:off x="3640881" y="5053511"/>
            <a:ext cx="95102" cy="1044413"/>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7" name="Rectangle 186"/>
          <p:cNvSpPr/>
          <p:nvPr/>
        </p:nvSpPr>
        <p:spPr>
          <a:xfrm>
            <a:off x="3782351" y="4977312"/>
            <a:ext cx="85761" cy="1118172"/>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8" name="Rectangle 187"/>
          <p:cNvSpPr/>
          <p:nvPr/>
        </p:nvSpPr>
        <p:spPr>
          <a:xfrm>
            <a:off x="3929099" y="4912987"/>
            <a:ext cx="77649" cy="118872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89" name="Rectangle 188"/>
          <p:cNvSpPr/>
          <p:nvPr/>
        </p:nvSpPr>
        <p:spPr>
          <a:xfrm>
            <a:off x="4052100" y="4839653"/>
            <a:ext cx="85761" cy="125613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90" name="Rectangle 189"/>
          <p:cNvSpPr/>
          <p:nvPr/>
        </p:nvSpPr>
        <p:spPr>
          <a:xfrm>
            <a:off x="4182601" y="4827575"/>
            <a:ext cx="85761" cy="126820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91" name="Rectangle 190"/>
          <p:cNvSpPr/>
          <p:nvPr/>
        </p:nvSpPr>
        <p:spPr>
          <a:xfrm>
            <a:off x="4310820" y="4814916"/>
            <a:ext cx="85761" cy="1280286"/>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92" name="Rectangle 191"/>
          <p:cNvSpPr/>
          <p:nvPr/>
        </p:nvSpPr>
        <p:spPr>
          <a:xfrm>
            <a:off x="4446071" y="4809389"/>
            <a:ext cx="85761" cy="129236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93" name="Rectangle 192"/>
          <p:cNvSpPr/>
          <p:nvPr/>
        </p:nvSpPr>
        <p:spPr>
          <a:xfrm>
            <a:off x="2662928" y="5230454"/>
            <a:ext cx="90269" cy="86307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94" name="Rectangle 193"/>
          <p:cNvSpPr/>
          <p:nvPr/>
        </p:nvSpPr>
        <p:spPr>
          <a:xfrm>
            <a:off x="2799031" y="5205495"/>
            <a:ext cx="84089" cy="88803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95" name="Rectangle 194"/>
          <p:cNvSpPr/>
          <p:nvPr/>
        </p:nvSpPr>
        <p:spPr>
          <a:xfrm>
            <a:off x="2939249" y="5165534"/>
            <a:ext cx="88043" cy="92741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96" name="Rectangle 195"/>
          <p:cNvSpPr/>
          <p:nvPr/>
        </p:nvSpPr>
        <p:spPr>
          <a:xfrm>
            <a:off x="3077565" y="5128744"/>
            <a:ext cx="90511" cy="96113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97" name="Rectangle 196"/>
          <p:cNvSpPr/>
          <p:nvPr/>
        </p:nvSpPr>
        <p:spPr>
          <a:xfrm>
            <a:off x="3231027" y="5081579"/>
            <a:ext cx="77753" cy="100724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98" name="Rectangle 197"/>
          <p:cNvSpPr/>
          <p:nvPr/>
        </p:nvSpPr>
        <p:spPr>
          <a:xfrm>
            <a:off x="3371546" y="5081578"/>
            <a:ext cx="87719" cy="101498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cxnSp>
        <p:nvCxnSpPr>
          <p:cNvPr id="96" name="Straight Connector 95"/>
          <p:cNvCxnSpPr/>
          <p:nvPr/>
        </p:nvCxnSpPr>
        <p:spPr>
          <a:xfrm>
            <a:off x="1557635" y="6084874"/>
            <a:ext cx="7281565" cy="5835"/>
          </a:xfrm>
          <a:prstGeom prst="line">
            <a:avLst/>
          </a:prstGeom>
          <a:noFill/>
          <a:ln w="6350" cap="flat" cmpd="sng" algn="ctr">
            <a:solidFill>
              <a:srgbClr val="5B9BD5"/>
            </a:solidFill>
            <a:prstDash val="solid"/>
            <a:miter lim="800000"/>
          </a:ln>
          <a:effectLst/>
        </p:spPr>
      </p:cxnSp>
      <p:sp>
        <p:nvSpPr>
          <p:cNvPr id="199" name="TextBox 104"/>
          <p:cNvSpPr txBox="1"/>
          <p:nvPr/>
        </p:nvSpPr>
        <p:spPr>
          <a:xfrm>
            <a:off x="1283525" y="3440875"/>
            <a:ext cx="137940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Franklin Gothic Medium Cond" charset="0"/>
                <a:ea typeface="Franklin Gothic Medium Cond" charset="0"/>
                <a:cs typeface="Franklin Gothic Medium Cond" charset="0"/>
              </a:rPr>
              <a:t>Service Start</a:t>
            </a:r>
          </a:p>
        </p:txBody>
      </p:sp>
      <p:sp>
        <p:nvSpPr>
          <p:cNvPr id="200" name="TextBox 104"/>
          <p:cNvSpPr txBox="1"/>
          <p:nvPr/>
        </p:nvSpPr>
        <p:spPr>
          <a:xfrm>
            <a:off x="1312679" y="6153625"/>
            <a:ext cx="130276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Franklin Gothic Medium Cond" charset="0"/>
                <a:ea typeface="Franklin Gothic Medium Cond" charset="0"/>
                <a:cs typeface="Franklin Gothic Medium Cond" charset="0"/>
              </a:rPr>
              <a:t>Service Start</a:t>
            </a:r>
          </a:p>
        </p:txBody>
      </p:sp>
      <p:cxnSp>
        <p:nvCxnSpPr>
          <p:cNvPr id="201" name="Straight Connector 200"/>
          <p:cNvCxnSpPr/>
          <p:nvPr/>
        </p:nvCxnSpPr>
        <p:spPr>
          <a:xfrm>
            <a:off x="4531425" y="3417125"/>
            <a:ext cx="0" cy="117072"/>
          </a:xfrm>
          <a:prstGeom prst="line">
            <a:avLst/>
          </a:prstGeom>
          <a:noFill/>
          <a:ln w="6350" cap="flat" cmpd="sng" algn="ctr">
            <a:solidFill>
              <a:srgbClr val="5B9BD5"/>
            </a:solidFill>
            <a:prstDash val="solid"/>
            <a:miter lim="800000"/>
          </a:ln>
          <a:effectLst/>
        </p:spPr>
      </p:cxnSp>
      <p:cxnSp>
        <p:nvCxnSpPr>
          <p:cNvPr id="202" name="Straight Connector 201"/>
          <p:cNvCxnSpPr/>
          <p:nvPr/>
        </p:nvCxnSpPr>
        <p:spPr>
          <a:xfrm>
            <a:off x="1852550" y="3417125"/>
            <a:ext cx="0" cy="117072"/>
          </a:xfrm>
          <a:prstGeom prst="line">
            <a:avLst/>
          </a:prstGeom>
          <a:noFill/>
          <a:ln w="6350" cap="flat" cmpd="sng" algn="ctr">
            <a:solidFill>
              <a:srgbClr val="5B9BD5"/>
            </a:solidFill>
            <a:prstDash val="solid"/>
            <a:miter lim="800000"/>
          </a:ln>
          <a:effectLst/>
        </p:spPr>
      </p:cxnSp>
      <p:cxnSp>
        <p:nvCxnSpPr>
          <p:cNvPr id="203" name="Straight Connector 202"/>
          <p:cNvCxnSpPr/>
          <p:nvPr/>
        </p:nvCxnSpPr>
        <p:spPr>
          <a:xfrm>
            <a:off x="4517197" y="6155078"/>
            <a:ext cx="0" cy="117072"/>
          </a:xfrm>
          <a:prstGeom prst="line">
            <a:avLst/>
          </a:prstGeom>
          <a:noFill/>
          <a:ln w="6350" cap="flat" cmpd="sng" algn="ctr">
            <a:solidFill>
              <a:srgbClr val="5B9BD5"/>
            </a:solidFill>
            <a:prstDash val="solid"/>
            <a:miter lim="800000"/>
          </a:ln>
          <a:effectLst/>
        </p:spPr>
      </p:cxnSp>
      <p:cxnSp>
        <p:nvCxnSpPr>
          <p:cNvPr id="204" name="Straight Connector 203"/>
          <p:cNvCxnSpPr/>
          <p:nvPr/>
        </p:nvCxnSpPr>
        <p:spPr>
          <a:xfrm>
            <a:off x="1828800" y="6133812"/>
            <a:ext cx="0" cy="117072"/>
          </a:xfrm>
          <a:prstGeom prst="line">
            <a:avLst/>
          </a:prstGeom>
          <a:noFill/>
          <a:ln w="6350" cap="flat" cmpd="sng" algn="ctr">
            <a:solidFill>
              <a:srgbClr val="5B9BD5"/>
            </a:solidFill>
            <a:prstDash val="solid"/>
            <a:miter lim="800000"/>
          </a:ln>
          <a:effectLst/>
        </p:spPr>
      </p:cxnSp>
      <p:sp>
        <p:nvSpPr>
          <p:cNvPr id="9" name="TextBox 8"/>
          <p:cNvSpPr txBox="1"/>
          <p:nvPr/>
        </p:nvSpPr>
        <p:spPr>
          <a:xfrm>
            <a:off x="5394554" y="1800959"/>
            <a:ext cx="1631681" cy="923330"/>
          </a:xfrm>
          <a:prstGeom prst="rect">
            <a:avLst/>
          </a:prstGeom>
          <a:noFill/>
        </p:spPr>
        <p:txBody>
          <a:bodyPr wrap="square" rtlCol="0">
            <a:spAutoFit/>
          </a:bodyPr>
          <a:lstStyle/>
          <a:p>
            <a:r>
              <a:rPr lang="en-US" dirty="0">
                <a:solidFill>
                  <a:srgbClr val="FF0000"/>
                </a:solidFill>
                <a:latin typeface="Merriweather" panose="02000503050000090004" pitchFamily="2" charset="0"/>
              </a:rPr>
              <a:t>50% of future retired pay to age 67</a:t>
            </a:r>
          </a:p>
        </p:txBody>
      </p:sp>
      <p:sp>
        <p:nvSpPr>
          <p:cNvPr id="205" name="TextBox 204"/>
          <p:cNvSpPr txBox="1"/>
          <p:nvPr/>
        </p:nvSpPr>
        <p:spPr>
          <a:xfrm>
            <a:off x="6720936" y="4698309"/>
            <a:ext cx="1322463" cy="584775"/>
          </a:xfrm>
          <a:prstGeom prst="rect">
            <a:avLst/>
          </a:prstGeom>
          <a:noFill/>
        </p:spPr>
        <p:txBody>
          <a:bodyPr wrap="square" rtlCol="0">
            <a:spAutoFit/>
          </a:bodyPr>
          <a:lstStyle/>
          <a:p>
            <a:r>
              <a:rPr lang="en-US" sz="1600" dirty="0">
                <a:solidFill>
                  <a:srgbClr val="FF0000"/>
                </a:solidFill>
                <a:latin typeface="Merriweather" panose="02000503050000090004" pitchFamily="2" charset="0"/>
              </a:rPr>
              <a:t>Reduced Pension</a:t>
            </a:r>
          </a:p>
        </p:txBody>
      </p:sp>
      <p:sp>
        <p:nvSpPr>
          <p:cNvPr id="206" name="TextBox 205"/>
          <p:cNvSpPr txBox="1"/>
          <p:nvPr/>
        </p:nvSpPr>
        <p:spPr>
          <a:xfrm>
            <a:off x="7543800" y="4215825"/>
            <a:ext cx="1447800" cy="584775"/>
          </a:xfrm>
          <a:prstGeom prst="rect">
            <a:avLst/>
          </a:prstGeom>
          <a:noFill/>
        </p:spPr>
        <p:txBody>
          <a:bodyPr wrap="square" rtlCol="0">
            <a:spAutoFit/>
          </a:bodyPr>
          <a:lstStyle/>
          <a:p>
            <a:r>
              <a:rPr lang="en-US" sz="1600" dirty="0">
                <a:solidFill>
                  <a:srgbClr val="FF0000"/>
                </a:solidFill>
                <a:latin typeface="Merriweather" panose="02000503050000090004" pitchFamily="2" charset="0"/>
              </a:rPr>
              <a:t>Reverts to Full Pension</a:t>
            </a:r>
          </a:p>
        </p:txBody>
      </p:sp>
      <p:cxnSp>
        <p:nvCxnSpPr>
          <p:cNvPr id="13" name="Straight Arrow Connector 12"/>
          <p:cNvCxnSpPr/>
          <p:nvPr/>
        </p:nvCxnSpPr>
        <p:spPr>
          <a:xfrm flipH="1">
            <a:off x="7666453" y="4810496"/>
            <a:ext cx="64383" cy="30482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16017445">
            <a:off x="6895282" y="4946200"/>
            <a:ext cx="383465" cy="986138"/>
          </a:xfrm>
          <a:prstGeom prst="rightBrace">
            <a:avLst>
              <a:gd name="adj1" fmla="val 8333"/>
              <a:gd name="adj2" fmla="val 7063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 name="TextBox 15"/>
          <p:cNvSpPr txBox="1"/>
          <p:nvPr/>
        </p:nvSpPr>
        <p:spPr>
          <a:xfrm>
            <a:off x="294247" y="2032555"/>
            <a:ext cx="1884968" cy="369332"/>
          </a:xfrm>
          <a:prstGeom prst="rect">
            <a:avLst/>
          </a:prstGeom>
          <a:noFill/>
        </p:spPr>
        <p:txBody>
          <a:bodyPr wrap="square" rtlCol="0">
            <a:spAutoFit/>
          </a:bodyPr>
          <a:lstStyle/>
          <a:p>
            <a:r>
              <a:rPr lang="en-US" b="1" dirty="0">
                <a:solidFill>
                  <a:srgbClr val="1F497D"/>
                </a:solidFill>
              </a:rPr>
              <a:t>NO LUMP SUM</a:t>
            </a:r>
          </a:p>
        </p:txBody>
      </p:sp>
      <p:sp>
        <p:nvSpPr>
          <p:cNvPr id="207" name="TextBox 206"/>
          <p:cNvSpPr txBox="1"/>
          <p:nvPr/>
        </p:nvSpPr>
        <p:spPr>
          <a:xfrm>
            <a:off x="312041" y="4896912"/>
            <a:ext cx="1884968" cy="369332"/>
          </a:xfrm>
          <a:prstGeom prst="rect">
            <a:avLst/>
          </a:prstGeom>
          <a:noFill/>
        </p:spPr>
        <p:txBody>
          <a:bodyPr wrap="square" rtlCol="0">
            <a:spAutoFit/>
          </a:bodyPr>
          <a:lstStyle/>
          <a:p>
            <a:pPr algn="ctr"/>
            <a:r>
              <a:rPr lang="en-US" b="1" dirty="0">
                <a:solidFill>
                  <a:srgbClr val="1F497D"/>
                </a:solidFill>
              </a:rPr>
              <a:t>LUMP SUM</a:t>
            </a:r>
          </a:p>
        </p:txBody>
      </p:sp>
      <p:cxnSp>
        <p:nvCxnSpPr>
          <p:cNvPr id="18" name="Straight Connector 17"/>
          <p:cNvCxnSpPr/>
          <p:nvPr/>
        </p:nvCxnSpPr>
        <p:spPr>
          <a:xfrm>
            <a:off x="1524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18551" y="1371600"/>
            <a:ext cx="3825450" cy="461665"/>
          </a:xfrm>
          <a:prstGeom prst="rect">
            <a:avLst/>
          </a:prstGeom>
          <a:noFill/>
        </p:spPr>
        <p:txBody>
          <a:bodyPr wrap="square" rtlCol="0">
            <a:spAutoFit/>
          </a:bodyPr>
          <a:lstStyle/>
          <a:p>
            <a:r>
              <a:rPr lang="en-US" sz="2400" dirty="0">
                <a:solidFill>
                  <a:prstClr val="black"/>
                </a:solidFill>
                <a:latin typeface="Merriweather" panose="02000503050000090004" pitchFamily="2" charset="0"/>
              </a:rPr>
              <a:t>Non-Regular Retirement</a:t>
            </a:r>
          </a:p>
        </p:txBody>
      </p:sp>
      <p:cxnSp>
        <p:nvCxnSpPr>
          <p:cNvPr id="168" name="Straight Connector 167"/>
          <p:cNvCxnSpPr/>
          <p:nvPr/>
        </p:nvCxnSpPr>
        <p:spPr>
          <a:xfrm>
            <a:off x="6500750" y="3393375"/>
            <a:ext cx="0" cy="117072"/>
          </a:xfrm>
          <a:prstGeom prst="line">
            <a:avLst/>
          </a:prstGeom>
          <a:noFill/>
          <a:ln w="6350" cap="flat" cmpd="sng" algn="ctr">
            <a:solidFill>
              <a:srgbClr val="5B9BD5"/>
            </a:solidFill>
            <a:prstDash val="solid"/>
            <a:miter lim="800000"/>
          </a:ln>
          <a:effectLst/>
        </p:spPr>
      </p:cxnSp>
      <p:sp>
        <p:nvSpPr>
          <p:cNvPr id="178" name="TextBox 97"/>
          <p:cNvSpPr txBox="1"/>
          <p:nvPr/>
        </p:nvSpPr>
        <p:spPr>
          <a:xfrm>
            <a:off x="6255325" y="6171993"/>
            <a:ext cx="9255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Franklin Gothic Medium Cond" charset="0"/>
                <a:ea typeface="Franklin Gothic Medium Cond" charset="0"/>
                <a:cs typeface="Franklin Gothic Medium Cond" charset="0"/>
              </a:rPr>
              <a:t>Age 60</a:t>
            </a:r>
          </a:p>
        </p:txBody>
      </p:sp>
      <p:cxnSp>
        <p:nvCxnSpPr>
          <p:cNvPr id="208" name="Straight Connector 207"/>
          <p:cNvCxnSpPr/>
          <p:nvPr/>
        </p:nvCxnSpPr>
        <p:spPr>
          <a:xfrm>
            <a:off x="6583875" y="6148243"/>
            <a:ext cx="0" cy="117072"/>
          </a:xfrm>
          <a:prstGeom prst="line">
            <a:avLst/>
          </a:prstGeom>
          <a:noFill/>
          <a:ln w="6350" cap="flat" cmpd="sng" algn="ctr">
            <a:solidFill>
              <a:srgbClr val="5B9BD5"/>
            </a:solidFill>
            <a:prstDash val="solid"/>
            <a:miter lim="800000"/>
          </a:ln>
          <a:effectLst/>
        </p:spPr>
      </p:cxnSp>
      <p:sp>
        <p:nvSpPr>
          <p:cNvPr id="3" name="Rectangle 2"/>
          <p:cNvSpPr/>
          <p:nvPr/>
        </p:nvSpPr>
        <p:spPr>
          <a:xfrm>
            <a:off x="4536433" y="5650251"/>
            <a:ext cx="1980401" cy="434623"/>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Rectangle 208"/>
          <p:cNvSpPr/>
          <p:nvPr/>
        </p:nvSpPr>
        <p:spPr>
          <a:xfrm>
            <a:off x="4536749" y="2918018"/>
            <a:ext cx="1899996" cy="434623"/>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713234" y="2966228"/>
            <a:ext cx="1628923" cy="369332"/>
          </a:xfrm>
          <a:prstGeom prst="rect">
            <a:avLst/>
          </a:prstGeom>
          <a:noFill/>
        </p:spPr>
        <p:txBody>
          <a:bodyPr wrap="square" rtlCol="0">
            <a:spAutoFit/>
          </a:bodyPr>
          <a:lstStyle/>
          <a:p>
            <a:r>
              <a:rPr lang="en-US" b="1" dirty="0">
                <a:solidFill>
                  <a:prstClr val="black"/>
                </a:solidFill>
              </a:rPr>
              <a:t>GRAY AREA</a:t>
            </a:r>
          </a:p>
        </p:txBody>
      </p:sp>
      <p:sp>
        <p:nvSpPr>
          <p:cNvPr id="210" name="TextBox 209"/>
          <p:cNvSpPr txBox="1"/>
          <p:nvPr/>
        </p:nvSpPr>
        <p:spPr>
          <a:xfrm>
            <a:off x="4771877" y="5682896"/>
            <a:ext cx="1628923" cy="369332"/>
          </a:xfrm>
          <a:prstGeom prst="rect">
            <a:avLst/>
          </a:prstGeom>
          <a:noFill/>
        </p:spPr>
        <p:txBody>
          <a:bodyPr wrap="square" rtlCol="0">
            <a:spAutoFit/>
          </a:bodyPr>
          <a:lstStyle/>
          <a:p>
            <a:r>
              <a:rPr lang="en-US" b="1" dirty="0">
                <a:solidFill>
                  <a:prstClr val="black"/>
                </a:solidFill>
              </a:rPr>
              <a:t>GRAY AREA</a:t>
            </a:r>
          </a:p>
        </p:txBody>
      </p:sp>
      <p:sp>
        <p:nvSpPr>
          <p:cNvPr id="5" name="Freeform 4"/>
          <p:cNvSpPr/>
          <p:nvPr/>
        </p:nvSpPr>
        <p:spPr>
          <a:xfrm>
            <a:off x="6417625" y="2438400"/>
            <a:ext cx="1080655" cy="475013"/>
          </a:xfrm>
          <a:custGeom>
            <a:avLst/>
            <a:gdLst>
              <a:gd name="connsiteX0" fmla="*/ 0 w 1080655"/>
              <a:gd name="connsiteY0" fmla="*/ 475013 h 475013"/>
              <a:gd name="connsiteX1" fmla="*/ 0 w 1080655"/>
              <a:gd name="connsiteY1" fmla="*/ 71252 h 475013"/>
              <a:gd name="connsiteX2" fmla="*/ 1068779 w 1080655"/>
              <a:gd name="connsiteY2" fmla="*/ 0 h 475013"/>
              <a:gd name="connsiteX3" fmla="*/ 1080655 w 1080655"/>
              <a:gd name="connsiteY3" fmla="*/ 415636 h 475013"/>
              <a:gd name="connsiteX4" fmla="*/ 0 w 1080655"/>
              <a:gd name="connsiteY4" fmla="*/ 475013 h 47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655" h="475013">
                <a:moveTo>
                  <a:pt x="0" y="475013"/>
                </a:moveTo>
                <a:lnTo>
                  <a:pt x="0" y="71252"/>
                </a:lnTo>
                <a:lnTo>
                  <a:pt x="1068779" y="0"/>
                </a:lnTo>
                <a:lnTo>
                  <a:pt x="1080655" y="415636"/>
                </a:lnTo>
                <a:lnTo>
                  <a:pt x="0" y="475013"/>
                </a:ln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3" name="TextBox 212"/>
          <p:cNvSpPr txBox="1"/>
          <p:nvPr/>
        </p:nvSpPr>
        <p:spPr>
          <a:xfrm>
            <a:off x="5420569" y="4184800"/>
            <a:ext cx="1771925" cy="584775"/>
          </a:xfrm>
          <a:prstGeom prst="rect">
            <a:avLst/>
          </a:prstGeom>
          <a:noFill/>
        </p:spPr>
        <p:txBody>
          <a:bodyPr wrap="square" rtlCol="0">
            <a:spAutoFit/>
          </a:bodyPr>
          <a:lstStyle/>
          <a:p>
            <a:pPr algn="ctr"/>
            <a:r>
              <a:rPr lang="en-US" sz="1600" i="1" dirty="0">
                <a:solidFill>
                  <a:srgbClr val="FF0000"/>
                </a:solidFill>
                <a:latin typeface="Merriweather" panose="02000503050000090004" pitchFamily="2" charset="0"/>
              </a:rPr>
              <a:t>discounted present value</a:t>
            </a:r>
          </a:p>
        </p:txBody>
      </p:sp>
      <p:sp>
        <p:nvSpPr>
          <p:cNvPr id="6" name="Freeform 5"/>
          <p:cNvSpPr/>
          <p:nvPr/>
        </p:nvSpPr>
        <p:spPr>
          <a:xfrm>
            <a:off x="4953574" y="2707574"/>
            <a:ext cx="1411599" cy="941717"/>
          </a:xfrm>
          <a:custGeom>
            <a:avLst/>
            <a:gdLst>
              <a:gd name="connsiteX0" fmla="*/ 1472540 w 1472540"/>
              <a:gd name="connsiteY0" fmla="*/ 0 h 1199408"/>
              <a:gd name="connsiteX1" fmla="*/ 807522 w 1472540"/>
              <a:gd name="connsiteY1" fmla="*/ 178130 h 1199408"/>
              <a:gd name="connsiteX2" fmla="*/ 225631 w 1472540"/>
              <a:gd name="connsiteY2" fmla="*/ 641268 h 1199408"/>
              <a:gd name="connsiteX3" fmla="*/ 0 w 1472540"/>
              <a:gd name="connsiteY3" fmla="*/ 1199408 h 1199408"/>
            </a:gdLst>
            <a:ahLst/>
            <a:cxnLst>
              <a:cxn ang="0">
                <a:pos x="connsiteX0" y="connsiteY0"/>
              </a:cxn>
              <a:cxn ang="0">
                <a:pos x="connsiteX1" y="connsiteY1"/>
              </a:cxn>
              <a:cxn ang="0">
                <a:pos x="connsiteX2" y="connsiteY2"/>
              </a:cxn>
              <a:cxn ang="0">
                <a:pos x="connsiteX3" y="connsiteY3"/>
              </a:cxn>
            </a:cxnLst>
            <a:rect l="l" t="t" r="r" b="b"/>
            <a:pathLst>
              <a:path w="1472540" h="1199408">
                <a:moveTo>
                  <a:pt x="1472540" y="0"/>
                </a:moveTo>
                <a:cubicBezTo>
                  <a:pt x="1243940" y="35626"/>
                  <a:pt x="1015340" y="71252"/>
                  <a:pt x="807522" y="178130"/>
                </a:cubicBezTo>
                <a:cubicBezTo>
                  <a:pt x="599704" y="285008"/>
                  <a:pt x="360218" y="471055"/>
                  <a:pt x="225631" y="641268"/>
                </a:cubicBezTo>
                <a:cubicBezTo>
                  <a:pt x="91044" y="811481"/>
                  <a:pt x="45522" y="1005444"/>
                  <a:pt x="0" y="1199408"/>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TextBox 104"/>
          <p:cNvSpPr txBox="1"/>
          <p:nvPr/>
        </p:nvSpPr>
        <p:spPr>
          <a:xfrm>
            <a:off x="4143500" y="6160325"/>
            <a:ext cx="81007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Franklin Gothic Medium Cond" charset="0"/>
                <a:ea typeface="Franklin Gothic Medium Cond" charset="0"/>
                <a:cs typeface="Franklin Gothic Medium Cond" charset="0"/>
              </a:rPr>
              <a:t>Retires</a:t>
            </a:r>
          </a:p>
        </p:txBody>
      </p:sp>
      <p:sp>
        <p:nvSpPr>
          <p:cNvPr id="126" name="Freeform 125"/>
          <p:cNvSpPr/>
          <p:nvPr/>
        </p:nvSpPr>
        <p:spPr>
          <a:xfrm>
            <a:off x="4501731" y="3677301"/>
            <a:ext cx="903688" cy="1029914"/>
          </a:xfrm>
          <a:custGeom>
            <a:avLst/>
            <a:gdLst>
              <a:gd name="connsiteX0" fmla="*/ 543173 w 1089330"/>
              <a:gd name="connsiteY0" fmla="*/ 0 h 1227483"/>
              <a:gd name="connsiteX1" fmla="*/ 572494 w 1089330"/>
              <a:gd name="connsiteY1" fmla="*/ 10933 h 1227483"/>
              <a:gd name="connsiteX2" fmla="*/ 577464 w 1089330"/>
              <a:gd name="connsiteY2" fmla="*/ 57150 h 1227483"/>
              <a:gd name="connsiteX3" fmla="*/ 577245 w 1089330"/>
              <a:gd name="connsiteY3" fmla="*/ 68732 h 1227483"/>
              <a:gd name="connsiteX4" fmla="*/ 591689 w 1089330"/>
              <a:gd name="connsiteY4" fmla="*/ 68425 h 1227483"/>
              <a:gd name="connsiteX5" fmla="*/ 618411 w 1089330"/>
              <a:gd name="connsiteY5" fmla="*/ 69302 h 1227483"/>
              <a:gd name="connsiteX6" fmla="*/ 628153 w 1089330"/>
              <a:gd name="connsiteY6" fmla="*/ 58641 h 1227483"/>
              <a:gd name="connsiteX7" fmla="*/ 675861 w 1089330"/>
              <a:gd name="connsiteY7" fmla="*/ 2982 h 1227483"/>
              <a:gd name="connsiteX8" fmla="*/ 723569 w 1089330"/>
              <a:gd name="connsiteY8" fmla="*/ 26836 h 1227483"/>
              <a:gd name="connsiteX9" fmla="*/ 749822 w 1089330"/>
              <a:gd name="connsiteY9" fmla="*/ 107878 h 1227483"/>
              <a:gd name="connsiteX10" fmla="*/ 742334 w 1089330"/>
              <a:gd name="connsiteY10" fmla="*/ 110506 h 1227483"/>
              <a:gd name="connsiteX11" fmla="*/ 740962 w 1089330"/>
              <a:gd name="connsiteY11" fmla="*/ 148093 h 1227483"/>
              <a:gd name="connsiteX12" fmla="*/ 747422 w 1089330"/>
              <a:gd name="connsiteY12" fmla="*/ 249472 h 1227483"/>
              <a:gd name="connsiteX13" fmla="*/ 970494 w 1089330"/>
              <a:gd name="connsiteY13" fmla="*/ 466020 h 1227483"/>
              <a:gd name="connsiteX14" fmla="*/ 975700 w 1089330"/>
              <a:gd name="connsiteY14" fmla="*/ 493690 h 1227483"/>
              <a:gd name="connsiteX15" fmla="*/ 996310 w 1089330"/>
              <a:gd name="connsiteY15" fmla="*/ 514658 h 1227483"/>
              <a:gd name="connsiteX16" fmla="*/ 1089330 w 1089330"/>
              <a:gd name="connsiteY16" fmla="*/ 770283 h 1227483"/>
              <a:gd name="connsiteX17" fmla="*/ 544665 w 1089330"/>
              <a:gd name="connsiteY17" fmla="*/ 1227483 h 1227483"/>
              <a:gd name="connsiteX18" fmla="*/ 0 w 1089330"/>
              <a:gd name="connsiteY18" fmla="*/ 770283 h 1227483"/>
              <a:gd name="connsiteX19" fmla="*/ 42803 w 1089330"/>
              <a:gd name="connsiteY19" fmla="*/ 592320 h 1227483"/>
              <a:gd name="connsiteX20" fmla="*/ 88459 w 1089330"/>
              <a:gd name="connsiteY20" fmla="*/ 521712 h 1227483"/>
              <a:gd name="connsiteX21" fmla="*/ 91315 w 1089330"/>
              <a:gd name="connsiteY21" fmla="*/ 499628 h 1227483"/>
              <a:gd name="connsiteX22" fmla="*/ 310101 w 1089330"/>
              <a:gd name="connsiteY22" fmla="*/ 265375 h 1227483"/>
              <a:gd name="connsiteX23" fmla="*/ 338040 w 1089330"/>
              <a:gd name="connsiteY23" fmla="*/ 111225 h 1227483"/>
              <a:gd name="connsiteX24" fmla="*/ 344780 w 1089330"/>
              <a:gd name="connsiteY24" fmla="*/ 106851 h 1227483"/>
              <a:gd name="connsiteX25" fmla="*/ 341906 w 1089330"/>
              <a:gd name="connsiteY25" fmla="*/ 106349 h 1227483"/>
              <a:gd name="connsiteX26" fmla="*/ 381662 w 1089330"/>
              <a:gd name="connsiteY26" fmla="*/ 18884 h 1227483"/>
              <a:gd name="connsiteX27" fmla="*/ 445273 w 1089330"/>
              <a:gd name="connsiteY27" fmla="*/ 34787 h 1227483"/>
              <a:gd name="connsiteX28" fmla="*/ 454218 w 1089330"/>
              <a:gd name="connsiteY28" fmla="*/ 73052 h 1227483"/>
              <a:gd name="connsiteX29" fmla="*/ 454652 w 1089330"/>
              <a:gd name="connsiteY29" fmla="*/ 77465 h 1227483"/>
              <a:gd name="connsiteX30" fmla="*/ 474658 w 1089330"/>
              <a:gd name="connsiteY30" fmla="*/ 75564 h 1227483"/>
              <a:gd name="connsiteX31" fmla="*/ 482047 w 1089330"/>
              <a:gd name="connsiteY31" fmla="*/ 58640 h 1227483"/>
              <a:gd name="connsiteX32" fmla="*/ 508883 w 1089330"/>
              <a:gd name="connsiteY32" fmla="*/ 10933 h 1227483"/>
              <a:gd name="connsiteX33" fmla="*/ 543173 w 1089330"/>
              <a:gd name="connsiteY33" fmla="*/ 0 h 122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9330" h="1227483">
                <a:moveTo>
                  <a:pt x="543173" y="0"/>
                </a:moveTo>
                <a:cubicBezTo>
                  <a:pt x="555266" y="0"/>
                  <a:pt x="566531" y="3644"/>
                  <a:pt x="572494" y="10933"/>
                </a:cubicBezTo>
                <a:cubicBezTo>
                  <a:pt x="578458" y="18221"/>
                  <a:pt x="578126" y="38100"/>
                  <a:pt x="577464" y="57150"/>
                </a:cubicBezTo>
                <a:lnTo>
                  <a:pt x="577245" y="68732"/>
                </a:lnTo>
                <a:lnTo>
                  <a:pt x="591689" y="68425"/>
                </a:lnTo>
                <a:lnTo>
                  <a:pt x="618411" y="69302"/>
                </a:lnTo>
                <a:lnTo>
                  <a:pt x="628153" y="58641"/>
                </a:lnTo>
                <a:cubicBezTo>
                  <a:pt x="644056" y="42739"/>
                  <a:pt x="659958" y="8283"/>
                  <a:pt x="675861" y="2982"/>
                </a:cubicBezTo>
                <a:cubicBezTo>
                  <a:pt x="691764" y="-2319"/>
                  <a:pt x="714293" y="8283"/>
                  <a:pt x="723569" y="26836"/>
                </a:cubicBezTo>
                <a:cubicBezTo>
                  <a:pt x="731686" y="43070"/>
                  <a:pt x="780387" y="88727"/>
                  <a:pt x="749822" y="107878"/>
                </a:cubicBezTo>
                <a:lnTo>
                  <a:pt x="742334" y="110506"/>
                </a:lnTo>
                <a:lnTo>
                  <a:pt x="740962" y="148093"/>
                </a:lnTo>
                <a:cubicBezTo>
                  <a:pt x="735827" y="177579"/>
                  <a:pt x="727544" y="213028"/>
                  <a:pt x="747422" y="249472"/>
                </a:cubicBezTo>
                <a:cubicBezTo>
                  <a:pt x="777239" y="304137"/>
                  <a:pt x="936017" y="399801"/>
                  <a:pt x="970494" y="466020"/>
                </a:cubicBezTo>
                <a:lnTo>
                  <a:pt x="975700" y="493690"/>
                </a:lnTo>
                <a:lnTo>
                  <a:pt x="996310" y="514658"/>
                </a:lnTo>
                <a:cubicBezTo>
                  <a:pt x="1055038" y="587628"/>
                  <a:pt x="1089330" y="675594"/>
                  <a:pt x="1089330" y="770283"/>
                </a:cubicBezTo>
                <a:cubicBezTo>
                  <a:pt x="1089330" y="1022788"/>
                  <a:pt x="845475" y="1227483"/>
                  <a:pt x="544665" y="1227483"/>
                </a:cubicBezTo>
                <a:cubicBezTo>
                  <a:pt x="243855" y="1227483"/>
                  <a:pt x="0" y="1022788"/>
                  <a:pt x="0" y="770283"/>
                </a:cubicBezTo>
                <a:cubicBezTo>
                  <a:pt x="0" y="707157"/>
                  <a:pt x="15241" y="647019"/>
                  <a:pt x="42803" y="592320"/>
                </a:cubicBezTo>
                <a:lnTo>
                  <a:pt x="88459" y="521712"/>
                </a:lnTo>
                <a:lnTo>
                  <a:pt x="91315" y="499628"/>
                </a:lnTo>
                <a:cubicBezTo>
                  <a:pt x="122499" y="430861"/>
                  <a:pt x="279290" y="322028"/>
                  <a:pt x="310101" y="265375"/>
                </a:cubicBezTo>
                <a:cubicBezTo>
                  <a:pt x="346048" y="199280"/>
                  <a:pt x="303869" y="144345"/>
                  <a:pt x="338040" y="111225"/>
                </a:cubicBezTo>
                <a:lnTo>
                  <a:pt x="344780" y="106851"/>
                </a:lnTo>
                <a:lnTo>
                  <a:pt x="341906" y="106349"/>
                </a:lnTo>
                <a:cubicBezTo>
                  <a:pt x="283596" y="90446"/>
                  <a:pt x="364434" y="30811"/>
                  <a:pt x="381662" y="18884"/>
                </a:cubicBezTo>
                <a:cubicBezTo>
                  <a:pt x="398890" y="6957"/>
                  <a:pt x="432021" y="21535"/>
                  <a:pt x="445273" y="34787"/>
                </a:cubicBezTo>
                <a:cubicBezTo>
                  <a:pt x="451899" y="41413"/>
                  <a:pt x="453224" y="58309"/>
                  <a:pt x="454218" y="73052"/>
                </a:cubicBezTo>
                <a:lnTo>
                  <a:pt x="454652" y="77465"/>
                </a:lnTo>
                <a:lnTo>
                  <a:pt x="474658" y="75564"/>
                </a:lnTo>
                <a:lnTo>
                  <a:pt x="482047" y="58640"/>
                </a:lnTo>
                <a:cubicBezTo>
                  <a:pt x="490330" y="39093"/>
                  <a:pt x="499607" y="18221"/>
                  <a:pt x="508883" y="10933"/>
                </a:cubicBezTo>
                <a:cubicBezTo>
                  <a:pt x="518160" y="3644"/>
                  <a:pt x="531081" y="0"/>
                  <a:pt x="543173" y="0"/>
                </a:cubicBezTo>
                <a:close/>
              </a:path>
            </a:pathLst>
          </a:custGeom>
          <a:solidFill>
            <a:schemeClr val="bg2">
              <a:lumMod val="7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27" name="TextBox 7"/>
          <p:cNvSpPr txBox="1"/>
          <p:nvPr/>
        </p:nvSpPr>
        <p:spPr>
          <a:xfrm>
            <a:off x="4677364" y="3767937"/>
            <a:ext cx="759274"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5400" b="1" dirty="0">
                <a:solidFill>
                  <a:srgbClr val="70AD47">
                    <a:lumMod val="75000"/>
                  </a:srgbClr>
                </a:solidFill>
                <a:latin typeface="Arial" charset="0"/>
                <a:ea typeface="Arial" charset="0"/>
                <a:cs typeface="Arial" charset="0"/>
              </a:rPr>
              <a:t>$</a:t>
            </a:r>
          </a:p>
        </p:txBody>
      </p:sp>
      <p:sp>
        <p:nvSpPr>
          <p:cNvPr id="8" name="Freeform 7"/>
          <p:cNvSpPr/>
          <p:nvPr/>
        </p:nvSpPr>
        <p:spPr>
          <a:xfrm>
            <a:off x="4953575" y="4797631"/>
            <a:ext cx="1090964" cy="525391"/>
          </a:xfrm>
          <a:custGeom>
            <a:avLst/>
            <a:gdLst>
              <a:gd name="connsiteX0" fmla="*/ 0 w 1187532"/>
              <a:gd name="connsiteY0" fmla="*/ 0 h 525391"/>
              <a:gd name="connsiteX1" fmla="*/ 106878 w 1187532"/>
              <a:gd name="connsiteY1" fmla="*/ 201881 h 525391"/>
              <a:gd name="connsiteX2" fmla="*/ 249382 w 1187532"/>
              <a:gd name="connsiteY2" fmla="*/ 344385 h 525391"/>
              <a:gd name="connsiteX3" fmla="*/ 522514 w 1187532"/>
              <a:gd name="connsiteY3" fmla="*/ 463138 h 525391"/>
              <a:gd name="connsiteX4" fmla="*/ 961901 w 1187532"/>
              <a:gd name="connsiteY4" fmla="*/ 522514 h 525391"/>
              <a:gd name="connsiteX5" fmla="*/ 1187532 w 1187532"/>
              <a:gd name="connsiteY5" fmla="*/ 510639 h 52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532" h="525391">
                <a:moveTo>
                  <a:pt x="0" y="0"/>
                </a:moveTo>
                <a:cubicBezTo>
                  <a:pt x="32657" y="72242"/>
                  <a:pt x="65314" y="144484"/>
                  <a:pt x="106878" y="201881"/>
                </a:cubicBezTo>
                <a:cubicBezTo>
                  <a:pt x="148442" y="259278"/>
                  <a:pt x="180109" y="300842"/>
                  <a:pt x="249382" y="344385"/>
                </a:cubicBezTo>
                <a:cubicBezTo>
                  <a:pt x="318655" y="387928"/>
                  <a:pt x="403761" y="433450"/>
                  <a:pt x="522514" y="463138"/>
                </a:cubicBezTo>
                <a:cubicBezTo>
                  <a:pt x="641267" y="492826"/>
                  <a:pt x="851065" y="514597"/>
                  <a:pt x="961901" y="522514"/>
                </a:cubicBezTo>
                <a:cubicBezTo>
                  <a:pt x="1072737" y="530431"/>
                  <a:pt x="1130134" y="520535"/>
                  <a:pt x="1187532" y="510639"/>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8" name="TextBox 97"/>
          <p:cNvSpPr txBox="1"/>
          <p:nvPr/>
        </p:nvSpPr>
        <p:spPr>
          <a:xfrm>
            <a:off x="7226598" y="6160833"/>
            <a:ext cx="9255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Franklin Gothic Medium Cond" charset="0"/>
                <a:ea typeface="Franklin Gothic Medium Cond" charset="0"/>
                <a:cs typeface="Franklin Gothic Medium Cond" charset="0"/>
              </a:rPr>
              <a:t>Age 67</a:t>
            </a:r>
          </a:p>
        </p:txBody>
      </p:sp>
    </p:spTree>
    <p:extLst>
      <p:ext uri="{BB962C8B-B14F-4D97-AF65-F5344CB8AC3E}">
        <p14:creationId xmlns:p14="http://schemas.microsoft.com/office/powerpoint/2010/main" val="195571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94" grpId="0" animBg="1"/>
      <p:bldP spid="95" grpId="0"/>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9" grpId="0"/>
      <p:bldP spid="205" grpId="0"/>
      <p:bldP spid="206" grpId="0"/>
      <p:bldP spid="15" grpId="0" animBg="1"/>
      <p:bldP spid="4" grpId="0"/>
      <p:bldP spid="5" grpId="0" animBg="1"/>
      <p:bldP spid="213" grpId="0"/>
      <p:bldP spid="6" grpId="0" animBg="1"/>
      <p:bldP spid="126" grpId="0" animBg="1"/>
      <p:bldP spid="12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41866"/>
            <a:ext cx="7162800" cy="838200"/>
          </a:xfrm>
        </p:spPr>
        <p:txBody>
          <a:bodyPr>
            <a:normAutofit/>
          </a:bodyPr>
          <a:lstStyle/>
          <a:p>
            <a:r>
              <a:rPr lang="en-US" sz="3200" spc="-150" dirty="0">
                <a:latin typeface="Arial" charset="0"/>
                <a:ea typeface="Arial" charset="0"/>
                <a:cs typeface="Arial" charset="0"/>
              </a:rPr>
              <a:t>Why 4,320 Points?</a:t>
            </a:r>
          </a:p>
        </p:txBody>
      </p:sp>
      <p:sp>
        <p:nvSpPr>
          <p:cNvPr id="5" name="Content Placeholder 1"/>
          <p:cNvSpPr>
            <a:spLocks noGrp="1"/>
          </p:cNvSpPr>
          <p:nvPr>
            <p:ph idx="1"/>
          </p:nvPr>
        </p:nvSpPr>
        <p:spPr>
          <a:xfrm>
            <a:off x="304800" y="4114800"/>
            <a:ext cx="8610600" cy="2526268"/>
          </a:xfrm>
        </p:spPr>
        <p:txBody>
          <a:bodyPr/>
          <a:lstStyle/>
          <a:p>
            <a:pPr eaLnBrk="1" hangingPunct="1">
              <a:spcBef>
                <a:spcPts val="600"/>
              </a:spcBef>
              <a:spcAft>
                <a:spcPts val="0"/>
              </a:spcAft>
            </a:pPr>
            <a:r>
              <a:rPr lang="en-US" altLang="en-US" dirty="0">
                <a:latin typeface="Franklin Gothic Medium Cond" panose="020B0606030402020204" pitchFamily="34" charset="0"/>
              </a:rPr>
              <a:t>10 U.S.C.§12733 governs how YOS calculated for non-regular retirement</a:t>
            </a:r>
          </a:p>
          <a:p>
            <a:pPr eaLnBrk="1" hangingPunct="1">
              <a:spcBef>
                <a:spcPts val="600"/>
              </a:spcBef>
              <a:spcAft>
                <a:spcPts val="0"/>
              </a:spcAft>
            </a:pPr>
            <a:r>
              <a:rPr lang="en-US" altLang="en-US" dirty="0">
                <a:latin typeface="Franklin Gothic Medium Cond" panose="020B0606030402020204" pitchFamily="34" charset="0"/>
              </a:rPr>
              <a:t>YOS derived by dividing total retirement points by 360</a:t>
            </a:r>
          </a:p>
          <a:p>
            <a:pPr lvl="1" eaLnBrk="1" hangingPunct="1">
              <a:spcBef>
                <a:spcPts val="600"/>
              </a:spcBef>
              <a:spcAft>
                <a:spcPts val="0"/>
              </a:spcAft>
              <a:buFont typeface="Wingdings" panose="05000000000000000000" pitchFamily="2" charset="2"/>
              <a:buChar char="Ø"/>
            </a:pPr>
            <a:r>
              <a:rPr lang="en-US" altLang="en-US" sz="2000" dirty="0">
                <a:latin typeface="Franklin Gothic Medium Cond" panose="020B0606030402020204" pitchFamily="34" charset="0"/>
              </a:rPr>
              <a:t>12 YOS = 4,320 points under this provision</a:t>
            </a:r>
          </a:p>
          <a:p>
            <a:pPr eaLnBrk="1" hangingPunct="1">
              <a:spcBef>
                <a:spcPts val="600"/>
              </a:spcBef>
              <a:spcAft>
                <a:spcPts val="0"/>
              </a:spcAft>
            </a:pPr>
            <a:r>
              <a:rPr lang="en-US" altLang="en-US" dirty="0">
                <a:latin typeface="Franklin Gothic Medium Cond" panose="020B0606030402020204" pitchFamily="34" charset="0"/>
              </a:rPr>
              <a:t>Many RC members will be eligible based on points                                      but have many more actual years of service for seniority</a:t>
            </a:r>
          </a:p>
        </p:txBody>
      </p:sp>
      <p:sp>
        <p:nvSpPr>
          <p:cNvPr id="10" name="TextBox 9"/>
          <p:cNvSpPr txBox="1"/>
          <p:nvPr/>
        </p:nvSpPr>
        <p:spPr>
          <a:xfrm>
            <a:off x="381000" y="3285460"/>
            <a:ext cx="8458200" cy="707886"/>
          </a:xfrm>
          <a:prstGeom prst="rect">
            <a:avLst/>
          </a:prstGeom>
          <a:solidFill>
            <a:schemeClr val="accent1">
              <a:lumMod val="20000"/>
              <a:lumOff val="80000"/>
            </a:schemeClr>
          </a:solidFill>
        </p:spPr>
        <p:txBody>
          <a:bodyPr wrap="square" rtlCol="0">
            <a:spAutoFit/>
          </a:bodyPr>
          <a:lstStyle/>
          <a:p>
            <a:r>
              <a:rPr lang="en-US" sz="2000" dirty="0">
                <a:latin typeface="Franklin Gothic Medium Cond" panose="020B0606030402020204" pitchFamily="34" charset="0"/>
                <a:cs typeface="Times New Roman" pitchFamily="18" charset="0"/>
              </a:rPr>
              <a:t>10 U.S.C. §12733 mandates use of retirement points to determine the number of “years of service” for determining eligibility to opt into BRS </a:t>
            </a:r>
          </a:p>
        </p:txBody>
      </p:sp>
      <p:sp>
        <p:nvSpPr>
          <p:cNvPr id="11" name="Rectangle 10"/>
          <p:cNvSpPr/>
          <p:nvPr/>
        </p:nvSpPr>
        <p:spPr>
          <a:xfrm>
            <a:off x="381000" y="2895600"/>
            <a:ext cx="8458201" cy="40978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a:latin typeface="Franklin Gothic Medium Cond" panose="020B0606030402020204" pitchFamily="34" charset="0"/>
                <a:cs typeface="Times New Roman" pitchFamily="18" charset="0"/>
              </a:rPr>
              <a:t>How do we interpret the statutory requirement to calculate YOS for reserve members?</a:t>
            </a:r>
          </a:p>
        </p:txBody>
      </p:sp>
      <p:sp>
        <p:nvSpPr>
          <p:cNvPr id="16" name="Rectangle 15"/>
          <p:cNvSpPr/>
          <p:nvPr/>
        </p:nvSpPr>
        <p:spPr>
          <a:xfrm>
            <a:off x="381000" y="1600200"/>
            <a:ext cx="8458200" cy="1138773"/>
          </a:xfrm>
          <a:prstGeom prst="rect">
            <a:avLst/>
          </a:prstGeom>
          <a:solidFill>
            <a:schemeClr val="bg1">
              <a:lumMod val="95000"/>
            </a:schemeClr>
          </a:solidFill>
        </p:spPr>
        <p:txBody>
          <a:bodyPr wrap="square">
            <a:spAutoFit/>
          </a:bodyPr>
          <a:lstStyle/>
          <a:p>
            <a:pPr marR="19410"/>
            <a:r>
              <a:rPr lang="en-US" sz="2000" dirty="0">
                <a:latin typeface="Century"/>
              </a:rPr>
              <a:t>‘‘(2) </a:t>
            </a:r>
            <a:r>
              <a:rPr lang="en-US" sz="1600" dirty="0">
                <a:latin typeface="Century"/>
              </a:rPr>
              <a:t>ELECTION TO PARTICIPATE IN MODERNIZED RETIREMENT SYSTEM.—</a:t>
            </a:r>
          </a:p>
          <a:p>
            <a:pPr marR="19370" algn="just"/>
            <a:r>
              <a:rPr lang="en-US" sz="1600" dirty="0">
                <a:latin typeface="Century"/>
              </a:rPr>
              <a:t>‘‘(A) IN GENERAL.—Pursuant to subparagraph (B), a person performing reserve component service on December 31, 2017, who has performed fewer than 12 years of service (as computed in accordance with section  12733  of  this  title),  may  elect…</a:t>
            </a:r>
          </a:p>
        </p:txBody>
      </p:sp>
      <p:grpSp>
        <p:nvGrpSpPr>
          <p:cNvPr id="25" name="Group 24"/>
          <p:cNvGrpSpPr/>
          <p:nvPr/>
        </p:nvGrpSpPr>
        <p:grpSpPr>
          <a:xfrm>
            <a:off x="7120567" y="4971335"/>
            <a:ext cx="1676401" cy="1295400"/>
            <a:chOff x="7120567" y="4971335"/>
            <a:chExt cx="1676401" cy="1295400"/>
          </a:xfrm>
        </p:grpSpPr>
        <p:grpSp>
          <p:nvGrpSpPr>
            <p:cNvPr id="19" name="Group 18"/>
            <p:cNvGrpSpPr/>
            <p:nvPr/>
          </p:nvGrpSpPr>
          <p:grpSpPr>
            <a:xfrm rot="20447666">
              <a:off x="7120567" y="4971335"/>
              <a:ext cx="1676401" cy="1295400"/>
              <a:chOff x="7162800" y="4572000"/>
              <a:chExt cx="1676401" cy="1295400"/>
            </a:xfrm>
          </p:grpSpPr>
          <p:sp>
            <p:nvSpPr>
              <p:cNvPr id="8" name="Rounded Rectangle 7">
                <a:hlinkClick r:id="rId3" action="ppaction://hlinksldjump"/>
              </p:cNvPr>
              <p:cNvSpPr/>
              <p:nvPr/>
            </p:nvSpPr>
            <p:spPr>
              <a:xfrm>
                <a:off x="7162800" y="4572000"/>
                <a:ext cx="1676401" cy="1295400"/>
              </a:xfrm>
              <a:prstGeom prst="roundRect">
                <a:avLst/>
              </a:prstGeom>
              <a:solidFill>
                <a:schemeClr val="tx1"/>
              </a:solidFill>
              <a:ln w="889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15200" y="4724400"/>
                <a:ext cx="1447800" cy="1015663"/>
              </a:xfrm>
              <a:prstGeom prst="rect">
                <a:avLst/>
              </a:prstGeom>
              <a:noFill/>
            </p:spPr>
            <p:txBody>
              <a:bodyPr wrap="square" rtlCol="0">
                <a:spAutoFit/>
              </a:bodyPr>
              <a:lstStyle/>
              <a:p>
                <a:pPr algn="r"/>
                <a:r>
                  <a:rPr lang="en-US" sz="2000" b="1" dirty="0">
                    <a:solidFill>
                      <a:schemeClr val="bg1"/>
                    </a:solidFill>
                    <a:latin typeface="Comic Sans MS" panose="030F0702030302020204" pitchFamily="66" charset="0"/>
                  </a:rPr>
                  <a:t>12 years</a:t>
                </a:r>
              </a:p>
              <a:p>
                <a:pPr algn="r"/>
                <a:r>
                  <a:rPr lang="en-US" sz="2000" b="1" dirty="0">
                    <a:solidFill>
                      <a:schemeClr val="bg1"/>
                    </a:solidFill>
                    <a:latin typeface="Comic Sans MS" panose="030F0702030302020204" pitchFamily="66" charset="0"/>
                  </a:rPr>
                  <a:t>X 360</a:t>
                </a:r>
              </a:p>
              <a:p>
                <a:pPr algn="r"/>
                <a:r>
                  <a:rPr lang="en-US" sz="2000" b="1" dirty="0">
                    <a:solidFill>
                      <a:schemeClr val="bg1"/>
                    </a:solidFill>
                    <a:latin typeface="Comic Sans MS" panose="030F0702030302020204" pitchFamily="66" charset="0"/>
                  </a:rPr>
                  <a:t>4,320</a:t>
                </a:r>
              </a:p>
            </p:txBody>
          </p:sp>
        </p:grpSp>
        <p:cxnSp>
          <p:nvCxnSpPr>
            <p:cNvPr id="18" name="Straight Connector 17"/>
            <p:cNvCxnSpPr/>
            <p:nvPr/>
          </p:nvCxnSpPr>
          <p:spPr>
            <a:xfrm flipV="1">
              <a:off x="7428990" y="5527264"/>
              <a:ext cx="1287585" cy="4792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Action Button: Forward or Next 25">
            <a:hlinkClick r:id="" action="ppaction://hlinkshowjump?jump=lastslideviewed" highlightClick="1"/>
          </p:cNvPr>
          <p:cNvSpPr/>
          <p:nvPr/>
        </p:nvSpPr>
        <p:spPr>
          <a:xfrm>
            <a:off x="8229600" y="914400"/>
            <a:ext cx="609600" cy="6096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739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7641266" y="1853863"/>
            <a:ext cx="533400" cy="50833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5334000" y="1849051"/>
            <a:ext cx="533400" cy="50833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3145466" y="1828800"/>
            <a:ext cx="533400" cy="50833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876300" y="1841202"/>
            <a:ext cx="533400" cy="50833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411" name="Title 2"/>
          <p:cNvSpPr>
            <a:spLocks noGrp="1"/>
          </p:cNvSpPr>
          <p:nvPr>
            <p:ph type="title"/>
          </p:nvPr>
        </p:nvSpPr>
        <p:spPr>
          <a:xfrm>
            <a:off x="1066800" y="533400"/>
            <a:ext cx="7162800" cy="838200"/>
          </a:xfrm>
        </p:spPr>
        <p:txBody>
          <a:bodyPr>
            <a:normAutofit/>
          </a:bodyPr>
          <a:lstStyle/>
          <a:p>
            <a:pPr eaLnBrk="1" hangingPunct="1"/>
            <a:r>
              <a:rPr lang="en-US" altLang="en-US" sz="3200" spc="-150" dirty="0">
                <a:latin typeface="Arial" charset="0"/>
                <a:ea typeface="Arial" charset="0"/>
                <a:cs typeface="Arial" charset="0"/>
              </a:rPr>
              <a:t>Non-Regular Retirement</a:t>
            </a:r>
          </a:p>
        </p:txBody>
      </p:sp>
      <p:sp>
        <p:nvSpPr>
          <p:cNvPr id="5" name="Rectangle 4"/>
          <p:cNvSpPr/>
          <p:nvPr/>
        </p:nvSpPr>
        <p:spPr>
          <a:xfrm>
            <a:off x="152400" y="2413337"/>
            <a:ext cx="1981200" cy="863263"/>
          </a:xfrm>
          <a:prstGeom prst="rect">
            <a:avLst/>
          </a:prstGeom>
          <a:solidFill>
            <a:schemeClr val="tx2"/>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Arial" panose="020B0604020202020204" pitchFamily="34" charset="0"/>
                <a:cs typeface="Arial" panose="020B0604020202020204" pitchFamily="34" charset="0"/>
              </a:rPr>
              <a:t>Total Retirement Points</a:t>
            </a:r>
          </a:p>
        </p:txBody>
      </p:sp>
      <p:sp>
        <p:nvSpPr>
          <p:cNvPr id="34" name="Rectangle 33"/>
          <p:cNvSpPr/>
          <p:nvPr/>
        </p:nvSpPr>
        <p:spPr>
          <a:xfrm>
            <a:off x="2438400" y="2422197"/>
            <a:ext cx="1981200" cy="863263"/>
          </a:xfrm>
          <a:prstGeom prst="rect">
            <a:avLst/>
          </a:prstGeom>
          <a:solidFill>
            <a:schemeClr val="tx2"/>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Arial" panose="020B0604020202020204" pitchFamily="34" charset="0"/>
                <a:cs typeface="Arial" panose="020B0604020202020204" pitchFamily="34" charset="0"/>
              </a:rPr>
              <a:t>Divide by 360 to get equivalent Years of Service</a:t>
            </a:r>
          </a:p>
        </p:txBody>
      </p:sp>
      <p:sp>
        <p:nvSpPr>
          <p:cNvPr id="35" name="Rectangle 34"/>
          <p:cNvSpPr/>
          <p:nvPr/>
        </p:nvSpPr>
        <p:spPr>
          <a:xfrm>
            <a:off x="4724400" y="2422197"/>
            <a:ext cx="1981200" cy="863263"/>
          </a:xfrm>
          <a:prstGeom prst="rect">
            <a:avLst/>
          </a:prstGeom>
          <a:solidFill>
            <a:schemeClr val="tx2"/>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Arial" panose="020B0604020202020204" pitchFamily="34" charset="0"/>
                <a:cs typeface="Arial" panose="020B0604020202020204" pitchFamily="34" charset="0"/>
              </a:rPr>
              <a:t>Multiply Equivalent YOS by Retirement Multiplier</a:t>
            </a:r>
          </a:p>
        </p:txBody>
      </p:sp>
      <p:sp>
        <p:nvSpPr>
          <p:cNvPr id="8" name="TextBox 7"/>
          <p:cNvSpPr txBox="1"/>
          <p:nvPr/>
        </p:nvSpPr>
        <p:spPr>
          <a:xfrm>
            <a:off x="173666" y="3352801"/>
            <a:ext cx="1959934" cy="400110"/>
          </a:xfrm>
          <a:prstGeom prst="rect">
            <a:avLst/>
          </a:prstGeom>
          <a:noFill/>
        </p:spPr>
        <p:txBody>
          <a:bodyPr wrap="square" rtlCol="0">
            <a:spAutoFit/>
          </a:bodyPr>
          <a:lstStyle/>
          <a:p>
            <a:r>
              <a:rPr lang="en-US" sz="2000" dirty="0">
                <a:solidFill>
                  <a:prstClr val="black"/>
                </a:solidFill>
              </a:rPr>
              <a:t>4,860 points</a:t>
            </a:r>
          </a:p>
        </p:txBody>
      </p:sp>
      <p:sp>
        <p:nvSpPr>
          <p:cNvPr id="36" name="TextBox 35"/>
          <p:cNvSpPr txBox="1"/>
          <p:nvPr/>
        </p:nvSpPr>
        <p:spPr>
          <a:xfrm>
            <a:off x="173666" y="1447800"/>
            <a:ext cx="7696200" cy="400110"/>
          </a:xfrm>
          <a:prstGeom prst="rect">
            <a:avLst/>
          </a:prstGeom>
          <a:noFill/>
        </p:spPr>
        <p:txBody>
          <a:bodyPr wrap="square" lIns="0" rIns="0" rtlCol="0">
            <a:spAutoFit/>
          </a:bodyPr>
          <a:lstStyle/>
          <a:p>
            <a:r>
              <a:rPr lang="en-US" sz="2000" dirty="0">
                <a:solidFill>
                  <a:prstClr val="black"/>
                </a:solidFill>
                <a:latin typeface="Franklin Gothic Demi Cond" panose="020B0706030402020204" pitchFamily="34" charset="0"/>
              </a:rPr>
              <a:t>Example: O-5 retires after 22 years of service in the Reserve Component</a:t>
            </a:r>
          </a:p>
        </p:txBody>
      </p:sp>
      <p:sp>
        <p:nvSpPr>
          <p:cNvPr id="37" name="TextBox 36"/>
          <p:cNvSpPr txBox="1"/>
          <p:nvPr/>
        </p:nvSpPr>
        <p:spPr>
          <a:xfrm>
            <a:off x="2438400" y="3352801"/>
            <a:ext cx="1959934" cy="1015663"/>
          </a:xfrm>
          <a:prstGeom prst="rect">
            <a:avLst/>
          </a:prstGeom>
          <a:noFill/>
        </p:spPr>
        <p:txBody>
          <a:bodyPr wrap="square" rtlCol="0">
            <a:spAutoFit/>
          </a:bodyPr>
          <a:lstStyle/>
          <a:p>
            <a:r>
              <a:rPr lang="en-US" sz="2000" dirty="0">
                <a:solidFill>
                  <a:prstClr val="black"/>
                </a:solidFill>
              </a:rPr>
              <a:t>  4,860 points</a:t>
            </a:r>
          </a:p>
          <a:p>
            <a:r>
              <a:rPr lang="en-US" sz="2000" dirty="0">
                <a:solidFill>
                  <a:prstClr val="black"/>
                </a:solidFill>
              </a:rPr>
              <a:t>÷   360</a:t>
            </a:r>
          </a:p>
          <a:p>
            <a:r>
              <a:rPr lang="en-US" sz="2000" dirty="0">
                <a:solidFill>
                  <a:prstClr val="black"/>
                </a:solidFill>
              </a:rPr>
              <a:t>=  13.5 YOS</a:t>
            </a:r>
          </a:p>
        </p:txBody>
      </p:sp>
      <p:cxnSp>
        <p:nvCxnSpPr>
          <p:cNvPr id="17" name="Straight Connector 16"/>
          <p:cNvCxnSpPr/>
          <p:nvPr/>
        </p:nvCxnSpPr>
        <p:spPr>
          <a:xfrm>
            <a:off x="2438400" y="4006702"/>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21866" y="3352800"/>
            <a:ext cx="1959934" cy="1015663"/>
          </a:xfrm>
          <a:prstGeom prst="rect">
            <a:avLst/>
          </a:prstGeom>
          <a:noFill/>
        </p:spPr>
        <p:txBody>
          <a:bodyPr wrap="square" rtlCol="0">
            <a:spAutoFit/>
          </a:bodyPr>
          <a:lstStyle/>
          <a:p>
            <a:r>
              <a:rPr lang="en-US" sz="2000" dirty="0">
                <a:solidFill>
                  <a:prstClr val="black"/>
                </a:solidFill>
              </a:rPr>
              <a:t>  13.5 YOS</a:t>
            </a:r>
          </a:p>
          <a:p>
            <a:r>
              <a:rPr lang="en-US" sz="2000" dirty="0">
                <a:solidFill>
                  <a:prstClr val="black"/>
                </a:solidFill>
              </a:rPr>
              <a:t>X  2.0%</a:t>
            </a:r>
          </a:p>
          <a:p>
            <a:r>
              <a:rPr lang="en-US" sz="2000" dirty="0">
                <a:solidFill>
                  <a:prstClr val="black"/>
                </a:solidFill>
              </a:rPr>
              <a:t>=   27%</a:t>
            </a:r>
          </a:p>
        </p:txBody>
      </p:sp>
      <p:cxnSp>
        <p:nvCxnSpPr>
          <p:cNvPr id="39" name="Straight Connector 38"/>
          <p:cNvCxnSpPr/>
          <p:nvPr/>
        </p:nvCxnSpPr>
        <p:spPr>
          <a:xfrm>
            <a:off x="4821866" y="4006701"/>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010400" y="2422197"/>
            <a:ext cx="1981200" cy="863263"/>
          </a:xfrm>
          <a:prstGeom prst="rect">
            <a:avLst/>
          </a:prstGeom>
          <a:solidFill>
            <a:schemeClr val="tx2"/>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Arial" panose="020B0604020202020204" pitchFamily="34" charset="0"/>
                <a:cs typeface="Arial" panose="020B0604020202020204" pitchFamily="34" charset="0"/>
              </a:rPr>
              <a:t>Multiply Percentage by Retired Pay Base</a:t>
            </a:r>
          </a:p>
        </p:txBody>
      </p:sp>
      <p:sp>
        <p:nvSpPr>
          <p:cNvPr id="21" name="TextBox 20"/>
          <p:cNvSpPr txBox="1"/>
          <p:nvPr/>
        </p:nvSpPr>
        <p:spPr>
          <a:xfrm>
            <a:off x="876300" y="1916668"/>
            <a:ext cx="533400" cy="369332"/>
          </a:xfrm>
          <a:prstGeom prst="rect">
            <a:avLst/>
          </a:prstGeom>
          <a:noFill/>
        </p:spPr>
        <p:txBody>
          <a:bodyPr wrap="square" rtlCol="0">
            <a:spAutoFit/>
          </a:bodyPr>
          <a:lstStyle/>
          <a:p>
            <a:pPr algn="ctr"/>
            <a:r>
              <a:rPr lang="en-US" b="1" dirty="0">
                <a:solidFill>
                  <a:prstClr val="black"/>
                </a:solidFill>
              </a:rPr>
              <a:t>1</a:t>
            </a:r>
          </a:p>
        </p:txBody>
      </p:sp>
      <p:sp>
        <p:nvSpPr>
          <p:cNvPr id="41" name="TextBox 40"/>
          <p:cNvSpPr txBox="1"/>
          <p:nvPr/>
        </p:nvSpPr>
        <p:spPr>
          <a:xfrm>
            <a:off x="3151667" y="1905000"/>
            <a:ext cx="533400" cy="369332"/>
          </a:xfrm>
          <a:prstGeom prst="rect">
            <a:avLst/>
          </a:prstGeom>
          <a:noFill/>
        </p:spPr>
        <p:txBody>
          <a:bodyPr wrap="square" rtlCol="0">
            <a:spAutoFit/>
          </a:bodyPr>
          <a:lstStyle/>
          <a:p>
            <a:pPr algn="ctr"/>
            <a:r>
              <a:rPr lang="en-US" b="1" dirty="0">
                <a:solidFill>
                  <a:prstClr val="black"/>
                </a:solidFill>
              </a:rPr>
              <a:t>2</a:t>
            </a:r>
          </a:p>
        </p:txBody>
      </p:sp>
      <p:sp>
        <p:nvSpPr>
          <p:cNvPr id="42" name="TextBox 41"/>
          <p:cNvSpPr txBox="1"/>
          <p:nvPr/>
        </p:nvSpPr>
        <p:spPr>
          <a:xfrm>
            <a:off x="5334000" y="1905000"/>
            <a:ext cx="533400" cy="369332"/>
          </a:xfrm>
          <a:prstGeom prst="rect">
            <a:avLst/>
          </a:prstGeom>
          <a:noFill/>
        </p:spPr>
        <p:txBody>
          <a:bodyPr wrap="square" rtlCol="0">
            <a:spAutoFit/>
          </a:bodyPr>
          <a:lstStyle/>
          <a:p>
            <a:pPr algn="ctr"/>
            <a:r>
              <a:rPr lang="en-US" b="1" dirty="0">
                <a:solidFill>
                  <a:prstClr val="black"/>
                </a:solidFill>
              </a:rPr>
              <a:t>3</a:t>
            </a:r>
          </a:p>
        </p:txBody>
      </p:sp>
      <p:sp>
        <p:nvSpPr>
          <p:cNvPr id="43" name="TextBox 42"/>
          <p:cNvSpPr txBox="1"/>
          <p:nvPr/>
        </p:nvSpPr>
        <p:spPr>
          <a:xfrm>
            <a:off x="7641266" y="1905000"/>
            <a:ext cx="533400" cy="369332"/>
          </a:xfrm>
          <a:prstGeom prst="rect">
            <a:avLst/>
          </a:prstGeom>
          <a:noFill/>
        </p:spPr>
        <p:txBody>
          <a:bodyPr wrap="square" rtlCol="0">
            <a:spAutoFit/>
          </a:bodyPr>
          <a:lstStyle/>
          <a:p>
            <a:pPr algn="ctr"/>
            <a:r>
              <a:rPr lang="en-US" b="1" dirty="0">
                <a:solidFill>
                  <a:prstClr val="black"/>
                </a:solidFill>
              </a:rPr>
              <a:t>4</a:t>
            </a:r>
          </a:p>
        </p:txBody>
      </p:sp>
      <p:sp>
        <p:nvSpPr>
          <p:cNvPr id="25" name="TextBox 24"/>
          <p:cNvSpPr txBox="1"/>
          <p:nvPr/>
        </p:nvSpPr>
        <p:spPr>
          <a:xfrm>
            <a:off x="173666" y="5410200"/>
            <a:ext cx="8817934"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prstClr val="black"/>
                </a:solidFill>
                <a:latin typeface="Franklin Gothic Demi Cond" panose="020B0706030402020204" pitchFamily="34" charset="0"/>
              </a:rPr>
              <a:t>Retired Pay Base is the average of the highest 36 months of basic pay a member with equivalent grade and years of service (based on PEBD) would receive on active duty</a:t>
            </a:r>
          </a:p>
          <a:p>
            <a:pPr marL="287337"/>
            <a:r>
              <a:rPr lang="en-US" i="1" dirty="0">
                <a:solidFill>
                  <a:prstClr val="black"/>
                </a:solidFill>
                <a:latin typeface="Franklin Gothic Demi Cond" panose="020B0706030402020204" pitchFamily="34" charset="0"/>
              </a:rPr>
              <a:t>Notes:</a:t>
            </a:r>
          </a:p>
          <a:p>
            <a:pPr marL="457200" indent="-169863">
              <a:buFont typeface="Arial" panose="020B0604020202020204" pitchFamily="34" charset="0"/>
              <a:buChar char="•"/>
            </a:pPr>
            <a:r>
              <a:rPr lang="en-US" i="1" dirty="0">
                <a:solidFill>
                  <a:prstClr val="black"/>
                </a:solidFill>
                <a:latin typeface="Franklin Gothic Demi Cond" panose="020B0706030402020204" pitchFamily="34" charset="0"/>
              </a:rPr>
              <a:t>Assumes the member serves until YOS 30 in the Retired Reserve</a:t>
            </a:r>
          </a:p>
          <a:p>
            <a:pPr marL="457200" indent="-169863">
              <a:buFont typeface="Arial" panose="020B0604020202020204" pitchFamily="34" charset="0"/>
              <a:buChar char="•"/>
            </a:pPr>
            <a:r>
              <a:rPr lang="en-US" i="1" dirty="0">
                <a:solidFill>
                  <a:prstClr val="black"/>
                </a:solidFill>
                <a:latin typeface="Franklin Gothic Demi Cond" panose="020B0706030402020204" pitchFamily="34" charset="0"/>
              </a:rPr>
              <a:t>Based on pay charts in place when member becomes eligible for retired pay</a:t>
            </a:r>
          </a:p>
        </p:txBody>
      </p:sp>
      <p:sp>
        <p:nvSpPr>
          <p:cNvPr id="49" name="TextBox 48"/>
          <p:cNvSpPr txBox="1"/>
          <p:nvPr/>
        </p:nvSpPr>
        <p:spPr>
          <a:xfrm>
            <a:off x="7031666" y="3367231"/>
            <a:ext cx="1959934" cy="1261884"/>
          </a:xfrm>
          <a:prstGeom prst="rect">
            <a:avLst/>
          </a:prstGeom>
          <a:noFill/>
        </p:spPr>
        <p:txBody>
          <a:bodyPr wrap="square" rtlCol="0">
            <a:spAutoFit/>
          </a:bodyPr>
          <a:lstStyle/>
          <a:p>
            <a:r>
              <a:rPr lang="en-US" sz="2000" dirty="0">
                <a:solidFill>
                  <a:prstClr val="black"/>
                </a:solidFill>
              </a:rPr>
              <a:t>      27%</a:t>
            </a:r>
          </a:p>
          <a:p>
            <a:r>
              <a:rPr lang="en-US" sz="2000" dirty="0">
                <a:solidFill>
                  <a:prstClr val="black"/>
                </a:solidFill>
              </a:rPr>
              <a:t>X $8,900.50</a:t>
            </a:r>
          </a:p>
          <a:p>
            <a:r>
              <a:rPr lang="en-US" sz="2000" dirty="0">
                <a:solidFill>
                  <a:prstClr val="black"/>
                </a:solidFill>
              </a:rPr>
              <a:t>=  $2,403.14</a:t>
            </a:r>
          </a:p>
          <a:p>
            <a:r>
              <a:rPr lang="en-US" sz="1600" i="1" dirty="0">
                <a:solidFill>
                  <a:prstClr val="black"/>
                </a:solidFill>
              </a:rPr>
              <a:t>monthly retired pay</a:t>
            </a:r>
          </a:p>
        </p:txBody>
      </p:sp>
      <p:cxnSp>
        <p:nvCxnSpPr>
          <p:cNvPr id="50" name="Straight Connector 49"/>
          <p:cNvCxnSpPr/>
          <p:nvPr/>
        </p:nvCxnSpPr>
        <p:spPr>
          <a:xfrm>
            <a:off x="7031666" y="4021132"/>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121599" y="5779532"/>
            <a:ext cx="1758801" cy="738664"/>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r>
              <a:rPr lang="en-US" sz="1400" i="1" dirty="0">
                <a:solidFill>
                  <a:prstClr val="black"/>
                </a:solidFill>
              </a:rPr>
              <a:t>2015 – O-5 over 28</a:t>
            </a:r>
          </a:p>
          <a:p>
            <a:r>
              <a:rPr lang="en-US" sz="1400" i="1" dirty="0">
                <a:solidFill>
                  <a:prstClr val="black"/>
                </a:solidFill>
              </a:rPr>
              <a:t>2016 – O-5 over 28</a:t>
            </a:r>
          </a:p>
          <a:p>
            <a:r>
              <a:rPr lang="en-US" sz="1400" i="1" dirty="0">
                <a:solidFill>
                  <a:prstClr val="black"/>
                </a:solidFill>
              </a:rPr>
              <a:t>2017 – O-5 over 30</a:t>
            </a:r>
          </a:p>
        </p:txBody>
      </p:sp>
      <p:sp>
        <p:nvSpPr>
          <p:cNvPr id="48" name="Freeform 47"/>
          <p:cNvSpPr/>
          <p:nvPr/>
        </p:nvSpPr>
        <p:spPr>
          <a:xfrm>
            <a:off x="6489405" y="6248400"/>
            <a:ext cx="520995" cy="149771"/>
          </a:xfrm>
          <a:custGeom>
            <a:avLst/>
            <a:gdLst>
              <a:gd name="connsiteX0" fmla="*/ 0 w 520995"/>
              <a:gd name="connsiteY0" fmla="*/ 148856 h 149771"/>
              <a:gd name="connsiteX1" fmla="*/ 265814 w 520995"/>
              <a:gd name="connsiteY1" fmla="*/ 127591 h 149771"/>
              <a:gd name="connsiteX2" fmla="*/ 520995 w 520995"/>
              <a:gd name="connsiteY2" fmla="*/ 0 h 149771"/>
            </a:gdLst>
            <a:ahLst/>
            <a:cxnLst>
              <a:cxn ang="0">
                <a:pos x="connsiteX0" y="connsiteY0"/>
              </a:cxn>
              <a:cxn ang="0">
                <a:pos x="connsiteX1" y="connsiteY1"/>
              </a:cxn>
              <a:cxn ang="0">
                <a:pos x="connsiteX2" y="connsiteY2"/>
              </a:cxn>
            </a:cxnLst>
            <a:rect l="l" t="t" r="r" b="b"/>
            <a:pathLst>
              <a:path w="520995" h="149771">
                <a:moveTo>
                  <a:pt x="0" y="148856"/>
                </a:moveTo>
                <a:cubicBezTo>
                  <a:pt x="89491" y="150628"/>
                  <a:pt x="178982" y="152400"/>
                  <a:pt x="265814" y="127591"/>
                </a:cubicBezTo>
                <a:cubicBezTo>
                  <a:pt x="352646" y="102782"/>
                  <a:pt x="436820" y="51391"/>
                  <a:pt x="520995"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a:off x="194932" y="4648200"/>
            <a:ext cx="8970334"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prstClr val="black"/>
                </a:solidFill>
                <a:latin typeface="Franklin Gothic Demi Cond" panose="020B0706030402020204" pitchFamily="34" charset="0"/>
              </a:rPr>
              <a:t>Non-Regular Retired Pay begins at age 60, although this may be reduced as low as age 50 with certain creditable active service performed after the beginning of 2008</a:t>
            </a:r>
          </a:p>
        </p:txBody>
      </p:sp>
      <p:sp>
        <p:nvSpPr>
          <p:cNvPr id="52" name="Freeform 51"/>
          <p:cNvSpPr/>
          <p:nvPr/>
        </p:nvSpPr>
        <p:spPr>
          <a:xfrm>
            <a:off x="4072270" y="3517547"/>
            <a:ext cx="839972" cy="671681"/>
          </a:xfrm>
          <a:custGeom>
            <a:avLst/>
            <a:gdLst>
              <a:gd name="connsiteX0" fmla="*/ 0 w 839972"/>
              <a:gd name="connsiteY0" fmla="*/ 671681 h 671681"/>
              <a:gd name="connsiteX1" fmla="*/ 287079 w 839972"/>
              <a:gd name="connsiteY1" fmla="*/ 586620 h 671681"/>
              <a:gd name="connsiteX2" fmla="*/ 467832 w 839972"/>
              <a:gd name="connsiteY2" fmla="*/ 299541 h 671681"/>
              <a:gd name="connsiteX3" fmla="*/ 595423 w 839972"/>
              <a:gd name="connsiteY3" fmla="*/ 44360 h 671681"/>
              <a:gd name="connsiteX4" fmla="*/ 839972 w 839972"/>
              <a:gd name="connsiteY4" fmla="*/ 1830 h 67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972" h="671681">
                <a:moveTo>
                  <a:pt x="0" y="671681"/>
                </a:moveTo>
                <a:cubicBezTo>
                  <a:pt x="104553" y="660162"/>
                  <a:pt x="209107" y="648643"/>
                  <a:pt x="287079" y="586620"/>
                </a:cubicBezTo>
                <a:cubicBezTo>
                  <a:pt x="365051" y="524597"/>
                  <a:pt x="416441" y="389918"/>
                  <a:pt x="467832" y="299541"/>
                </a:cubicBezTo>
                <a:cubicBezTo>
                  <a:pt x="519223" y="209164"/>
                  <a:pt x="533400" y="93978"/>
                  <a:pt x="595423" y="44360"/>
                </a:cubicBezTo>
                <a:cubicBezTo>
                  <a:pt x="657446" y="-5259"/>
                  <a:pt x="748709" y="-1715"/>
                  <a:pt x="839972" y="183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a:off x="6329916" y="3552856"/>
            <a:ext cx="839972" cy="671681"/>
          </a:xfrm>
          <a:custGeom>
            <a:avLst/>
            <a:gdLst>
              <a:gd name="connsiteX0" fmla="*/ 0 w 839972"/>
              <a:gd name="connsiteY0" fmla="*/ 671681 h 671681"/>
              <a:gd name="connsiteX1" fmla="*/ 287079 w 839972"/>
              <a:gd name="connsiteY1" fmla="*/ 586620 h 671681"/>
              <a:gd name="connsiteX2" fmla="*/ 467832 w 839972"/>
              <a:gd name="connsiteY2" fmla="*/ 299541 h 671681"/>
              <a:gd name="connsiteX3" fmla="*/ 595423 w 839972"/>
              <a:gd name="connsiteY3" fmla="*/ 44360 h 671681"/>
              <a:gd name="connsiteX4" fmla="*/ 839972 w 839972"/>
              <a:gd name="connsiteY4" fmla="*/ 1830 h 67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972" h="671681">
                <a:moveTo>
                  <a:pt x="0" y="671681"/>
                </a:moveTo>
                <a:cubicBezTo>
                  <a:pt x="104553" y="660162"/>
                  <a:pt x="209107" y="648643"/>
                  <a:pt x="287079" y="586620"/>
                </a:cubicBezTo>
                <a:cubicBezTo>
                  <a:pt x="365051" y="524597"/>
                  <a:pt x="416441" y="389918"/>
                  <a:pt x="467832" y="299541"/>
                </a:cubicBezTo>
                <a:cubicBezTo>
                  <a:pt x="519223" y="209164"/>
                  <a:pt x="533400" y="93978"/>
                  <a:pt x="595423" y="44360"/>
                </a:cubicBezTo>
                <a:cubicBezTo>
                  <a:pt x="657446" y="-5259"/>
                  <a:pt x="748709" y="-1715"/>
                  <a:pt x="839972" y="183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6513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990600" y="609601"/>
            <a:ext cx="7162800" cy="838200"/>
          </a:xfrm>
        </p:spPr>
        <p:txBody>
          <a:bodyPr>
            <a:normAutofit/>
          </a:bodyPr>
          <a:lstStyle/>
          <a:p>
            <a:pPr eaLnBrk="1" hangingPunct="1"/>
            <a:r>
              <a:rPr lang="en-US" altLang="en-US" sz="3200" spc="-150" dirty="0">
                <a:latin typeface="Arial" charset="0"/>
                <a:ea typeface="Arial" charset="0"/>
                <a:cs typeface="Arial" charset="0"/>
              </a:rPr>
              <a:t>Disclaimer</a:t>
            </a:r>
          </a:p>
        </p:txBody>
      </p:sp>
      <p:sp>
        <p:nvSpPr>
          <p:cNvPr id="9" name="Content Placeholder 1"/>
          <p:cNvSpPr>
            <a:spLocks noGrp="1"/>
          </p:cNvSpPr>
          <p:nvPr>
            <p:ph idx="1"/>
          </p:nvPr>
        </p:nvSpPr>
        <p:spPr>
          <a:xfrm>
            <a:off x="381000" y="1371600"/>
            <a:ext cx="8610600" cy="5181600"/>
          </a:xfrm>
        </p:spPr>
        <p:txBody>
          <a:bodyPr/>
          <a:lstStyle/>
          <a:p>
            <a:pPr marL="0" indent="0" eaLnBrk="1" hangingPunct="1">
              <a:spcBef>
                <a:spcPts val="600"/>
              </a:spcBef>
              <a:spcAft>
                <a:spcPts val="0"/>
              </a:spcAft>
              <a:buNone/>
            </a:pPr>
            <a:endParaRPr lang="en-US" altLang="en-US" dirty="0">
              <a:latin typeface="Franklin Gothic Demi Cond" panose="020B0706030402020204" pitchFamily="34" charset="0"/>
            </a:endParaRPr>
          </a:p>
          <a:p>
            <a:pPr marL="0" indent="0" eaLnBrk="1" hangingPunct="1">
              <a:spcBef>
                <a:spcPts val="600"/>
              </a:spcBef>
              <a:spcAft>
                <a:spcPts val="0"/>
              </a:spcAft>
              <a:buNone/>
            </a:pPr>
            <a:endParaRPr lang="en-US" altLang="en-US" sz="2800" dirty="0">
              <a:latin typeface="Franklin Gothic Medium Cond" panose="020B0606030402020204" pitchFamily="34" charset="0"/>
            </a:endParaRPr>
          </a:p>
          <a:p>
            <a:pPr marL="0" indent="0" algn="ctr" eaLnBrk="1" hangingPunct="1">
              <a:spcBef>
                <a:spcPts val="600"/>
              </a:spcBef>
              <a:spcAft>
                <a:spcPts val="0"/>
              </a:spcAft>
              <a:buNone/>
            </a:pPr>
            <a:r>
              <a:rPr lang="en-US" altLang="en-US" sz="2800" dirty="0">
                <a:latin typeface="Franklin Gothic Medium Cond" panose="020B0606030402020204" pitchFamily="34" charset="0"/>
              </a:rPr>
              <a:t>This is an informational policy briefing </a:t>
            </a:r>
            <a:r>
              <a:rPr lang="en-US" altLang="en-US" sz="2800" b="1" dirty="0">
                <a:latin typeface="Franklin Gothic Medium Cond" panose="020B0606030402020204" pitchFamily="34" charset="0"/>
              </a:rPr>
              <a:t>ONLY</a:t>
            </a:r>
            <a:r>
              <a:rPr lang="en-US" altLang="en-US" sz="2800" dirty="0">
                <a:latin typeface="Franklin Gothic Medium Cond" panose="020B0606030402020204" pitchFamily="34" charset="0"/>
              </a:rPr>
              <a:t> and is not intended to provide service members with the financial knowledge necessary to make an opt-in decision. </a:t>
            </a:r>
          </a:p>
          <a:p>
            <a:pPr marL="0" indent="0" algn="ctr" eaLnBrk="1" hangingPunct="1">
              <a:spcBef>
                <a:spcPts val="600"/>
              </a:spcBef>
              <a:spcAft>
                <a:spcPts val="0"/>
              </a:spcAft>
              <a:buNone/>
            </a:pPr>
            <a:endParaRPr lang="en-US" altLang="en-US" sz="2800" dirty="0">
              <a:latin typeface="Franklin Gothic Medium Cond" panose="020B0606030402020204" pitchFamily="34" charset="0"/>
            </a:endParaRPr>
          </a:p>
          <a:p>
            <a:pPr marL="0" indent="0" algn="ctr" eaLnBrk="1" hangingPunct="1">
              <a:spcBef>
                <a:spcPts val="600"/>
              </a:spcBef>
              <a:spcAft>
                <a:spcPts val="0"/>
              </a:spcAft>
              <a:buNone/>
            </a:pPr>
            <a:r>
              <a:rPr lang="en-US" altLang="en-US" sz="2800" dirty="0">
                <a:latin typeface="Franklin Gothic Medium Cond" panose="020B0606030402020204" pitchFamily="34" charset="0"/>
              </a:rPr>
              <a:t>This briefing </a:t>
            </a:r>
            <a:r>
              <a:rPr lang="en-US" altLang="en-US" sz="2800" b="1" dirty="0">
                <a:latin typeface="Franklin Gothic Medium Cond" panose="020B0606030402020204" pitchFamily="34" charset="0"/>
              </a:rPr>
              <a:t>DOES NOT </a:t>
            </a:r>
            <a:r>
              <a:rPr lang="en-US" altLang="en-US" sz="2800" dirty="0">
                <a:latin typeface="Franklin Gothic Medium Cond" panose="020B0606030402020204" pitchFamily="34" charset="0"/>
              </a:rPr>
              <a:t>replace the mandatory Blended Retirement System Opt-In Training Course that </a:t>
            </a:r>
            <a:r>
              <a:rPr lang="en-US" altLang="en-US" sz="2800" b="1" dirty="0">
                <a:latin typeface="Franklin Gothic Medium Cond" panose="020B0606030402020204" pitchFamily="34" charset="0"/>
              </a:rPr>
              <a:t>MUST</a:t>
            </a:r>
            <a:r>
              <a:rPr lang="en-US" altLang="en-US" sz="2800" dirty="0">
                <a:latin typeface="Franklin Gothic Medium Cond" panose="020B0606030402020204" pitchFamily="34" charset="0"/>
              </a:rPr>
              <a:t> be completed by all eligible service members.</a:t>
            </a:r>
          </a:p>
        </p:txBody>
      </p:sp>
    </p:spTree>
    <p:extLst>
      <p:ext uri="{BB962C8B-B14F-4D97-AF65-F5344CB8AC3E}">
        <p14:creationId xmlns:p14="http://schemas.microsoft.com/office/powerpoint/2010/main" val="24335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7902" y="4645137"/>
            <a:ext cx="1922673" cy="769069"/>
            <a:chOff x="985" y="1431565"/>
            <a:chExt cx="1922673" cy="769069"/>
          </a:xfrm>
        </p:grpSpPr>
        <p:sp>
          <p:nvSpPr>
            <p:cNvPr id="61" name="Pentagon 60"/>
            <p:cNvSpPr/>
            <p:nvPr/>
          </p:nvSpPr>
          <p:spPr>
            <a:xfrm>
              <a:off x="985" y="1431565"/>
              <a:ext cx="1922673" cy="769069"/>
            </a:xfrm>
            <a:prstGeom prst="homePlate">
              <a:avLst/>
            </a:prstGeom>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62" name="Pentagon 4"/>
            <p:cNvSpPr/>
            <p:nvPr/>
          </p:nvSpPr>
          <p:spPr>
            <a:xfrm>
              <a:off x="985" y="1431565"/>
              <a:ext cx="1730406" cy="769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a:latin typeface="Franklin Gothic Medium Cond" charset="0"/>
                  <a:ea typeface="Franklin Gothic Medium Cond" charset="0"/>
                  <a:cs typeface="Franklin Gothic Medium Cond" charset="0"/>
                </a:rPr>
                <a:t>Member’s TSP Contributions</a:t>
              </a:r>
            </a:p>
          </p:txBody>
        </p:sp>
      </p:grpSp>
      <p:grpSp>
        <p:nvGrpSpPr>
          <p:cNvPr id="52" name="Group 51"/>
          <p:cNvGrpSpPr/>
          <p:nvPr/>
        </p:nvGrpSpPr>
        <p:grpSpPr>
          <a:xfrm>
            <a:off x="2226041" y="4645137"/>
            <a:ext cx="1922673" cy="769069"/>
            <a:chOff x="1539124" y="1431565"/>
            <a:chExt cx="1922673" cy="769069"/>
          </a:xfrm>
        </p:grpSpPr>
        <p:sp>
          <p:nvSpPr>
            <p:cNvPr id="59" name="Chevron 58"/>
            <p:cNvSpPr/>
            <p:nvPr/>
          </p:nvSpPr>
          <p:spPr>
            <a:xfrm>
              <a:off x="1539124" y="1431565"/>
              <a:ext cx="1922673" cy="769069"/>
            </a:xfrm>
            <a:prstGeom prst="chevron">
              <a:avLst/>
            </a:prstGeom>
          </p:spPr>
          <p:style>
            <a:lnRef idx="0">
              <a:schemeClr val="lt1">
                <a:hueOff val="0"/>
                <a:satOff val="0"/>
                <a:lumOff val="0"/>
                <a:alphaOff val="0"/>
              </a:schemeClr>
            </a:lnRef>
            <a:fillRef idx="3">
              <a:schemeClr val="accent1">
                <a:shade val="50000"/>
                <a:hueOff val="144575"/>
                <a:satOff val="-3024"/>
                <a:lumOff val="16825"/>
                <a:alphaOff val="0"/>
              </a:schemeClr>
            </a:fillRef>
            <a:effectRef idx="2">
              <a:schemeClr val="accent1">
                <a:shade val="50000"/>
                <a:hueOff val="144575"/>
                <a:satOff val="-3024"/>
                <a:lumOff val="16825"/>
                <a:alphaOff val="0"/>
              </a:schemeClr>
            </a:effectRef>
            <a:fontRef idx="minor">
              <a:schemeClr val="lt1"/>
            </a:fontRef>
          </p:style>
        </p:sp>
        <p:sp>
          <p:nvSpPr>
            <p:cNvPr id="60" name="Chevron 6"/>
            <p:cNvSpPr/>
            <p:nvPr/>
          </p:nvSpPr>
          <p:spPr>
            <a:xfrm>
              <a:off x="1923659" y="1431565"/>
              <a:ext cx="1153604" cy="769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a:latin typeface="Franklin Gothic Medium Cond" charset="0"/>
                  <a:ea typeface="Franklin Gothic Medium Cond" charset="0"/>
                  <a:cs typeface="Franklin Gothic Medium Cond" charset="0"/>
                </a:rPr>
                <a:t>DoD Automatic</a:t>
              </a:r>
              <a:r>
                <a:rPr lang="en-US" sz="1700" kern="1200" baseline="0" dirty="0">
                  <a:latin typeface="Franklin Gothic Medium Cond" charset="0"/>
                  <a:ea typeface="Franklin Gothic Medium Cond" charset="0"/>
                  <a:cs typeface="Franklin Gothic Medium Cond" charset="0"/>
                </a:rPr>
                <a:t> 1% into TSP</a:t>
              </a:r>
              <a:endParaRPr lang="en-US" sz="1700" kern="1200" dirty="0">
                <a:latin typeface="Franklin Gothic Medium Cond" charset="0"/>
                <a:ea typeface="Franklin Gothic Medium Cond" charset="0"/>
                <a:cs typeface="Franklin Gothic Medium Cond" charset="0"/>
              </a:endParaRPr>
            </a:p>
          </p:txBody>
        </p:sp>
      </p:grpSp>
      <p:grpSp>
        <p:nvGrpSpPr>
          <p:cNvPr id="53" name="Group 52"/>
          <p:cNvGrpSpPr/>
          <p:nvPr/>
        </p:nvGrpSpPr>
        <p:grpSpPr>
          <a:xfrm>
            <a:off x="3764180" y="4645137"/>
            <a:ext cx="1922673" cy="769069"/>
            <a:chOff x="3077263" y="1431565"/>
            <a:chExt cx="1922673" cy="769069"/>
          </a:xfrm>
        </p:grpSpPr>
        <p:sp>
          <p:nvSpPr>
            <p:cNvPr id="57" name="Chevron 56"/>
            <p:cNvSpPr/>
            <p:nvPr/>
          </p:nvSpPr>
          <p:spPr>
            <a:xfrm>
              <a:off x="3077263" y="1431565"/>
              <a:ext cx="1922673" cy="769069"/>
            </a:xfrm>
            <a:prstGeom prst="chevron">
              <a:avLst/>
            </a:prstGeom>
          </p:spPr>
          <p:style>
            <a:lnRef idx="0">
              <a:schemeClr val="lt1">
                <a:hueOff val="0"/>
                <a:satOff val="0"/>
                <a:lumOff val="0"/>
                <a:alphaOff val="0"/>
              </a:schemeClr>
            </a:lnRef>
            <a:fillRef idx="3">
              <a:schemeClr val="accent1">
                <a:shade val="50000"/>
                <a:hueOff val="289150"/>
                <a:satOff val="-6048"/>
                <a:lumOff val="33650"/>
                <a:alphaOff val="0"/>
              </a:schemeClr>
            </a:fillRef>
            <a:effectRef idx="2">
              <a:schemeClr val="accent1">
                <a:shade val="50000"/>
                <a:hueOff val="289150"/>
                <a:satOff val="-6048"/>
                <a:lumOff val="33650"/>
                <a:alphaOff val="0"/>
              </a:schemeClr>
            </a:effectRef>
            <a:fontRef idx="minor">
              <a:schemeClr val="lt1"/>
            </a:fontRef>
          </p:style>
        </p:sp>
        <p:sp>
          <p:nvSpPr>
            <p:cNvPr id="58" name="Chevron 8"/>
            <p:cNvSpPr/>
            <p:nvPr/>
          </p:nvSpPr>
          <p:spPr>
            <a:xfrm>
              <a:off x="3461798" y="1431565"/>
              <a:ext cx="1153604" cy="769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a:latin typeface="Franklin Gothic Medium Cond" charset="0"/>
                  <a:ea typeface="Franklin Gothic Medium Cond" charset="0"/>
                  <a:cs typeface="Franklin Gothic Medium Cond" charset="0"/>
                </a:rPr>
                <a:t>DoD</a:t>
              </a:r>
              <a:r>
                <a:rPr lang="en-US" sz="1700" kern="1200" baseline="0" dirty="0">
                  <a:latin typeface="Franklin Gothic Medium Cond" charset="0"/>
                  <a:ea typeface="Franklin Gothic Medium Cond" charset="0"/>
                  <a:cs typeface="Franklin Gothic Medium Cond" charset="0"/>
                </a:rPr>
                <a:t> Matching </a:t>
              </a:r>
              <a:r>
                <a:rPr lang="en-US" sz="1700" kern="1200" dirty="0">
                  <a:latin typeface="Franklin Gothic Medium Cond" charset="0"/>
                  <a:ea typeface="Franklin Gothic Medium Cond" charset="0"/>
                  <a:cs typeface="Franklin Gothic Medium Cond" charset="0"/>
                </a:rPr>
                <a:t>TSP Up to 4%</a:t>
              </a:r>
            </a:p>
          </p:txBody>
        </p:sp>
      </p:grpSp>
      <p:grpSp>
        <p:nvGrpSpPr>
          <p:cNvPr id="54" name="Group 53"/>
          <p:cNvGrpSpPr/>
          <p:nvPr/>
        </p:nvGrpSpPr>
        <p:grpSpPr>
          <a:xfrm>
            <a:off x="5302319" y="4645137"/>
            <a:ext cx="1922673" cy="769069"/>
            <a:chOff x="4615402" y="1431565"/>
            <a:chExt cx="1922673" cy="769069"/>
          </a:xfrm>
        </p:grpSpPr>
        <p:sp>
          <p:nvSpPr>
            <p:cNvPr id="55" name="Chevron 54"/>
            <p:cNvSpPr/>
            <p:nvPr/>
          </p:nvSpPr>
          <p:spPr>
            <a:xfrm>
              <a:off x="4615402" y="1431565"/>
              <a:ext cx="1922673" cy="769069"/>
            </a:xfrm>
            <a:prstGeom prst="chevron">
              <a:avLst/>
            </a:prstGeom>
          </p:spPr>
          <p:style>
            <a:lnRef idx="0">
              <a:schemeClr val="lt1">
                <a:hueOff val="0"/>
                <a:satOff val="0"/>
                <a:lumOff val="0"/>
                <a:alphaOff val="0"/>
              </a:schemeClr>
            </a:lnRef>
            <a:fillRef idx="3">
              <a:schemeClr val="accent1">
                <a:shade val="50000"/>
                <a:hueOff val="289150"/>
                <a:satOff val="-6048"/>
                <a:lumOff val="33650"/>
                <a:alphaOff val="0"/>
              </a:schemeClr>
            </a:fillRef>
            <a:effectRef idx="2">
              <a:schemeClr val="accent1">
                <a:shade val="50000"/>
                <a:hueOff val="289150"/>
                <a:satOff val="-6048"/>
                <a:lumOff val="33650"/>
                <a:alphaOff val="0"/>
              </a:schemeClr>
            </a:effectRef>
            <a:fontRef idx="minor">
              <a:schemeClr val="lt1"/>
            </a:fontRef>
          </p:style>
        </p:sp>
        <p:sp>
          <p:nvSpPr>
            <p:cNvPr id="56" name="Chevron 10"/>
            <p:cNvSpPr/>
            <p:nvPr/>
          </p:nvSpPr>
          <p:spPr>
            <a:xfrm>
              <a:off x="4999937" y="1431565"/>
              <a:ext cx="1153604" cy="769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a:latin typeface="Franklin Gothic Medium Cond" charset="0"/>
                  <a:ea typeface="Franklin Gothic Medium Cond" charset="0"/>
                  <a:cs typeface="Franklin Gothic Medium Cond" charset="0"/>
                </a:rPr>
                <a:t>Monthly Retired Pay</a:t>
              </a:r>
            </a:p>
          </p:txBody>
        </p:sp>
      </p:grpSp>
      <p:grpSp>
        <p:nvGrpSpPr>
          <p:cNvPr id="63" name="Group 62"/>
          <p:cNvGrpSpPr/>
          <p:nvPr/>
        </p:nvGrpSpPr>
        <p:grpSpPr>
          <a:xfrm>
            <a:off x="6833012" y="4645137"/>
            <a:ext cx="1922673" cy="769069"/>
            <a:chOff x="6153540" y="1431565"/>
            <a:chExt cx="1922673" cy="769069"/>
          </a:xfrm>
        </p:grpSpPr>
        <p:sp>
          <p:nvSpPr>
            <p:cNvPr id="64" name="Chevron 63"/>
            <p:cNvSpPr/>
            <p:nvPr/>
          </p:nvSpPr>
          <p:spPr>
            <a:xfrm>
              <a:off x="6153540" y="1431565"/>
              <a:ext cx="1922673" cy="769069"/>
            </a:xfrm>
            <a:prstGeom prst="chevron">
              <a:avLst/>
            </a:prstGeom>
          </p:spPr>
          <p:style>
            <a:lnRef idx="0">
              <a:schemeClr val="lt1">
                <a:hueOff val="0"/>
                <a:satOff val="0"/>
                <a:lumOff val="0"/>
                <a:alphaOff val="0"/>
              </a:schemeClr>
            </a:lnRef>
            <a:fillRef idx="3">
              <a:schemeClr val="accent1">
                <a:shade val="50000"/>
                <a:hueOff val="144575"/>
                <a:satOff val="-3024"/>
                <a:lumOff val="16825"/>
                <a:alphaOff val="0"/>
              </a:schemeClr>
            </a:fillRef>
            <a:effectRef idx="2">
              <a:schemeClr val="accent1">
                <a:shade val="50000"/>
                <a:hueOff val="144575"/>
                <a:satOff val="-3024"/>
                <a:lumOff val="16825"/>
                <a:alphaOff val="0"/>
              </a:schemeClr>
            </a:effectRef>
            <a:fontRef idx="minor">
              <a:schemeClr val="lt1"/>
            </a:fontRef>
          </p:style>
        </p:sp>
        <p:sp>
          <p:nvSpPr>
            <p:cNvPr id="65" name="Chevron 4"/>
            <p:cNvSpPr/>
            <p:nvPr/>
          </p:nvSpPr>
          <p:spPr>
            <a:xfrm>
              <a:off x="6538075" y="1431565"/>
              <a:ext cx="1153604" cy="769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a:latin typeface="Franklin Gothic Medium Cond" charset="0"/>
                  <a:ea typeface="Franklin Gothic Medium Cond" charset="0"/>
                  <a:cs typeface="Franklin Gothic Medium Cond" charset="0"/>
                </a:rPr>
                <a:t>TSP Earnings</a:t>
              </a:r>
            </a:p>
          </p:txBody>
        </p:sp>
      </p:grpSp>
      <p:sp>
        <p:nvSpPr>
          <p:cNvPr id="17410" name="Content Placeholder 1"/>
          <p:cNvSpPr>
            <a:spLocks noGrp="1"/>
          </p:cNvSpPr>
          <p:nvPr>
            <p:ph idx="1"/>
          </p:nvPr>
        </p:nvSpPr>
        <p:spPr>
          <a:xfrm>
            <a:off x="304800" y="1470733"/>
            <a:ext cx="8534400" cy="2188865"/>
          </a:xfrm>
        </p:spPr>
        <p:txBody>
          <a:bodyPr/>
          <a:lstStyle/>
          <a:p>
            <a:pPr eaLnBrk="1" hangingPunct="1"/>
            <a:r>
              <a:rPr lang="en-US" altLang="en-US" dirty="0">
                <a:latin typeface="Franklin Gothic Demi Cond" panose="020B0706030402020204" pitchFamily="34" charset="0"/>
              </a:rPr>
              <a:t>Legacy Retirement System </a:t>
            </a:r>
          </a:p>
          <a:p>
            <a:pPr lvl="1" eaLnBrk="1" hangingPunct="1">
              <a:spcBef>
                <a:spcPts val="600"/>
              </a:spcBef>
            </a:pPr>
            <a:r>
              <a:rPr lang="en-US" altLang="en-US" sz="2000" dirty="0">
                <a:latin typeface="Franklin Gothic Medium Cond" panose="020B0606030402020204" pitchFamily="34" charset="0"/>
              </a:rPr>
              <a:t>Defined annuity benefit computed as  </a:t>
            </a:r>
          </a:p>
          <a:p>
            <a:pPr lvl="1" eaLnBrk="1" hangingPunct="1">
              <a:spcBef>
                <a:spcPts val="600"/>
              </a:spcBef>
            </a:pPr>
            <a:r>
              <a:rPr lang="en-US" altLang="en-US" sz="2000" dirty="0">
                <a:latin typeface="Franklin Gothic Medium Cond" panose="020B0606030402020204" pitchFamily="34" charset="0"/>
              </a:rPr>
              <a:t>Must serve at least 20 years</a:t>
            </a:r>
          </a:p>
          <a:p>
            <a:pPr lvl="1" eaLnBrk="1" hangingPunct="1">
              <a:spcBef>
                <a:spcPts val="600"/>
              </a:spcBef>
            </a:pPr>
            <a:endParaRPr lang="en-US" altLang="en-US" sz="3200" dirty="0">
              <a:latin typeface="Franklin Gothic Medium Cond" panose="020B0606030402020204" pitchFamily="34" charset="0"/>
            </a:endParaRPr>
          </a:p>
          <a:p>
            <a:pPr eaLnBrk="1" hangingPunct="1">
              <a:spcBef>
                <a:spcPts val="0"/>
              </a:spcBef>
            </a:pPr>
            <a:r>
              <a:rPr lang="en-US" altLang="en-US" dirty="0">
                <a:latin typeface="Franklin Gothic Demi Cond" panose="020B0706030402020204" pitchFamily="34" charset="0"/>
              </a:rPr>
              <a:t>Blended Retirement System, </a:t>
            </a:r>
            <a:r>
              <a:rPr lang="en-US" altLang="en-US" i="1" dirty="0">
                <a:latin typeface="Century Schoolbook" charset="0"/>
                <a:ea typeface="Century Schoolbook" charset="0"/>
                <a:cs typeface="Century Schoolbook" charset="0"/>
              </a:rPr>
              <a:t>blends</a:t>
            </a:r>
            <a:r>
              <a:rPr lang="en-US" altLang="en-US" dirty="0">
                <a:latin typeface="Franklin Gothic Demi Cond" panose="020B0706030402020204" pitchFamily="34" charset="0"/>
              </a:rPr>
              <a:t>:</a:t>
            </a:r>
          </a:p>
          <a:p>
            <a:pPr lvl="1" eaLnBrk="1" hangingPunct="1">
              <a:spcBef>
                <a:spcPts val="0"/>
              </a:spcBef>
            </a:pPr>
            <a:endParaRPr lang="en-US" altLang="en-US" sz="1100" dirty="0">
              <a:latin typeface="Franklin Gothic Medium Cond" panose="020B0606030402020204" pitchFamily="34" charset="0"/>
            </a:endParaRPr>
          </a:p>
          <a:p>
            <a:pPr lvl="1" eaLnBrk="1" hangingPunct="1">
              <a:spcBef>
                <a:spcPts val="0"/>
              </a:spcBef>
            </a:pPr>
            <a:r>
              <a:rPr lang="en-US" altLang="en-US" sz="2000" dirty="0">
                <a:latin typeface="Franklin Gothic Medium Cond" panose="020B0606030402020204" pitchFamily="34" charset="0"/>
              </a:rPr>
              <a:t>Defined annuity becomes</a:t>
            </a:r>
          </a:p>
          <a:p>
            <a:pPr lvl="1" eaLnBrk="1" hangingPunct="1">
              <a:spcBef>
                <a:spcPts val="600"/>
              </a:spcBef>
            </a:pPr>
            <a:r>
              <a:rPr lang="en-US" altLang="en-US" sz="2000" dirty="0">
                <a:latin typeface="Franklin Gothic Medium Cond" panose="020B0606030402020204" pitchFamily="34" charset="0"/>
              </a:rPr>
              <a:t>Automatic &amp; matching TSP</a:t>
            </a:r>
            <a:endParaRPr lang="en-US" altLang="en-US" dirty="0">
              <a:latin typeface="Franklin Gothic Demi Cond" panose="020B0706030402020204" pitchFamily="34" charset="0"/>
            </a:endParaRP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429729"/>
            <a:ext cx="837471" cy="837471"/>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8662" y="1605510"/>
            <a:ext cx="837471" cy="837471"/>
          </a:xfrm>
          <a:prstGeom prst="rect">
            <a:avLst/>
          </a:prstGeom>
        </p:spPr>
      </p:pic>
      <p:sp>
        <p:nvSpPr>
          <p:cNvPr id="17411" name="Title 2"/>
          <p:cNvSpPr>
            <a:spLocks noGrp="1"/>
          </p:cNvSpPr>
          <p:nvPr>
            <p:ph type="title"/>
          </p:nvPr>
        </p:nvSpPr>
        <p:spPr>
          <a:xfrm>
            <a:off x="1427462" y="642912"/>
            <a:ext cx="6553200" cy="838200"/>
          </a:xfrm>
        </p:spPr>
        <p:txBody>
          <a:bodyPr>
            <a:normAutofit/>
          </a:bodyPr>
          <a:lstStyle/>
          <a:p>
            <a:pPr eaLnBrk="1" hangingPunct="1"/>
            <a:r>
              <a:rPr lang="en-US" altLang="en-US" sz="3200" dirty="0">
                <a:latin typeface="Arial" charset="0"/>
                <a:ea typeface="Arial" charset="0"/>
                <a:cs typeface="Arial" charset="0"/>
              </a:rPr>
              <a:t> </a:t>
            </a:r>
            <a:r>
              <a:rPr lang="en-US" altLang="en-US" sz="3200" spc="-150" dirty="0">
                <a:latin typeface="Arial" charset="0"/>
                <a:ea typeface="Arial" charset="0"/>
                <a:cs typeface="Arial" charset="0"/>
              </a:rPr>
              <a:t>The Military Retirement Benefit</a:t>
            </a:r>
          </a:p>
        </p:txBody>
      </p:sp>
      <p:sp>
        <p:nvSpPr>
          <p:cNvPr id="5" name="TextBox 4"/>
          <p:cNvSpPr txBox="1"/>
          <p:nvPr/>
        </p:nvSpPr>
        <p:spPr>
          <a:xfrm>
            <a:off x="4572000" y="1828800"/>
            <a:ext cx="1066800" cy="523220"/>
          </a:xfrm>
          <a:prstGeom prst="rect">
            <a:avLst/>
          </a:prstGeom>
          <a:noFill/>
        </p:spPr>
        <p:txBody>
          <a:bodyPr wrap="square" rtlCol="0">
            <a:spAutoFit/>
          </a:bodyPr>
          <a:lstStyle/>
          <a:p>
            <a:r>
              <a:rPr lang="en-US" sz="2800" b="1" dirty="0">
                <a:solidFill>
                  <a:srgbClr val="00B050"/>
                </a:solidFill>
              </a:rPr>
              <a:t>2.5%</a:t>
            </a:r>
          </a:p>
        </p:txBody>
      </p:sp>
      <p:sp>
        <p:nvSpPr>
          <p:cNvPr id="6" name="TextBox 5"/>
          <p:cNvSpPr txBox="1"/>
          <p:nvPr/>
        </p:nvSpPr>
        <p:spPr>
          <a:xfrm>
            <a:off x="5486400" y="1905000"/>
            <a:ext cx="457200" cy="370820"/>
          </a:xfrm>
          <a:prstGeom prst="rect">
            <a:avLst/>
          </a:prstGeom>
          <a:noFill/>
        </p:spPr>
        <p:txBody>
          <a:bodyPr wrap="square" rtlCol="0">
            <a:spAutoFit/>
          </a:bodyPr>
          <a:lstStyle/>
          <a:p>
            <a:r>
              <a:rPr lang="en-US" dirty="0">
                <a:solidFill>
                  <a:srgbClr val="00B050"/>
                </a:solidFill>
              </a:rPr>
              <a:t>X</a:t>
            </a:r>
          </a:p>
        </p:txBody>
      </p:sp>
      <p:sp>
        <p:nvSpPr>
          <p:cNvPr id="13" name="TextBox 12"/>
          <p:cNvSpPr txBox="1"/>
          <p:nvPr/>
        </p:nvSpPr>
        <p:spPr>
          <a:xfrm>
            <a:off x="6473536" y="1861810"/>
            <a:ext cx="457200" cy="370820"/>
          </a:xfrm>
          <a:prstGeom prst="rect">
            <a:avLst/>
          </a:prstGeom>
          <a:noFill/>
        </p:spPr>
        <p:txBody>
          <a:bodyPr wrap="square" rtlCol="0">
            <a:spAutoFit/>
          </a:bodyPr>
          <a:lstStyle/>
          <a:p>
            <a:r>
              <a:rPr lang="en-US" dirty="0">
                <a:solidFill>
                  <a:srgbClr val="00B050"/>
                </a:solidFill>
              </a:rPr>
              <a:t>X</a:t>
            </a:r>
          </a:p>
        </p:txBody>
      </p:sp>
      <p:sp>
        <p:nvSpPr>
          <p:cNvPr id="25" name="TextBox 24"/>
          <p:cNvSpPr txBox="1"/>
          <p:nvPr/>
        </p:nvSpPr>
        <p:spPr>
          <a:xfrm>
            <a:off x="5541076" y="2260850"/>
            <a:ext cx="1291936" cy="307777"/>
          </a:xfrm>
          <a:prstGeom prst="rect">
            <a:avLst/>
          </a:prstGeom>
          <a:noFill/>
        </p:spPr>
        <p:txBody>
          <a:bodyPr wrap="square" rtlCol="0">
            <a:spAutoFit/>
          </a:bodyPr>
          <a:lstStyle/>
          <a:p>
            <a:pPr algn="ctr"/>
            <a:r>
              <a:rPr lang="en-US" sz="1400" b="1" spc="-150" dirty="0"/>
              <a:t>Years Served</a:t>
            </a:r>
          </a:p>
        </p:txBody>
      </p:sp>
      <p:sp>
        <p:nvSpPr>
          <p:cNvPr id="28" name="TextBox 27"/>
          <p:cNvSpPr txBox="1"/>
          <p:nvPr/>
        </p:nvSpPr>
        <p:spPr>
          <a:xfrm>
            <a:off x="6556664" y="2260850"/>
            <a:ext cx="1291936" cy="523220"/>
          </a:xfrm>
          <a:prstGeom prst="rect">
            <a:avLst/>
          </a:prstGeom>
          <a:noFill/>
        </p:spPr>
        <p:txBody>
          <a:bodyPr wrap="square" rtlCol="0">
            <a:spAutoFit/>
          </a:bodyPr>
          <a:lstStyle/>
          <a:p>
            <a:pPr algn="ctr"/>
            <a:r>
              <a:rPr lang="en-US" sz="1400" b="1" spc="-150" dirty="0"/>
              <a:t>Retired Pay Base</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7401" y="1649820"/>
            <a:ext cx="675949" cy="693589"/>
          </a:xfrm>
          <a:prstGeom prst="rect">
            <a:avLst/>
          </a:prstGeom>
          <a:effectLst>
            <a:outerShdw blurRad="50800" dist="76200" dir="2700000" algn="tl" rotWithShape="0">
              <a:prstClr val="black">
                <a:alpha val="40000"/>
              </a:prstClr>
            </a:outerShdw>
          </a:effectLst>
        </p:spPr>
      </p:pic>
      <p:sp>
        <p:nvSpPr>
          <p:cNvPr id="35" name="TextBox 34"/>
          <p:cNvSpPr txBox="1"/>
          <p:nvPr/>
        </p:nvSpPr>
        <p:spPr>
          <a:xfrm>
            <a:off x="3611928" y="3624522"/>
            <a:ext cx="1066800" cy="523220"/>
          </a:xfrm>
          <a:prstGeom prst="rect">
            <a:avLst/>
          </a:prstGeom>
          <a:noFill/>
        </p:spPr>
        <p:txBody>
          <a:bodyPr wrap="square" rtlCol="0">
            <a:spAutoFit/>
          </a:bodyPr>
          <a:lstStyle/>
          <a:p>
            <a:r>
              <a:rPr lang="en-US" sz="2800" b="1" dirty="0">
                <a:solidFill>
                  <a:srgbClr val="00B050"/>
                </a:solidFill>
              </a:rPr>
              <a:t>2.0%</a:t>
            </a:r>
          </a:p>
        </p:txBody>
      </p:sp>
      <p:sp>
        <p:nvSpPr>
          <p:cNvPr id="37" name="TextBox 36"/>
          <p:cNvSpPr txBox="1"/>
          <p:nvPr/>
        </p:nvSpPr>
        <p:spPr>
          <a:xfrm>
            <a:off x="4574126" y="3741003"/>
            <a:ext cx="457200" cy="370820"/>
          </a:xfrm>
          <a:prstGeom prst="rect">
            <a:avLst/>
          </a:prstGeom>
          <a:noFill/>
        </p:spPr>
        <p:txBody>
          <a:bodyPr wrap="square" rtlCol="0">
            <a:spAutoFit/>
          </a:bodyPr>
          <a:lstStyle/>
          <a:p>
            <a:r>
              <a:rPr lang="en-US" dirty="0">
                <a:solidFill>
                  <a:srgbClr val="00B050"/>
                </a:solidFill>
              </a:rPr>
              <a:t>X</a:t>
            </a:r>
          </a:p>
        </p:txBody>
      </p:sp>
      <p:sp>
        <p:nvSpPr>
          <p:cNvPr id="38" name="TextBox 37"/>
          <p:cNvSpPr txBox="1"/>
          <p:nvPr/>
        </p:nvSpPr>
        <p:spPr>
          <a:xfrm>
            <a:off x="5651705" y="3733518"/>
            <a:ext cx="457200" cy="370820"/>
          </a:xfrm>
          <a:prstGeom prst="rect">
            <a:avLst/>
          </a:prstGeom>
          <a:noFill/>
        </p:spPr>
        <p:txBody>
          <a:bodyPr wrap="square" rtlCol="0">
            <a:spAutoFit/>
          </a:bodyPr>
          <a:lstStyle/>
          <a:p>
            <a:r>
              <a:rPr lang="en-US" dirty="0">
                <a:solidFill>
                  <a:srgbClr val="00B050"/>
                </a:solidFill>
              </a:rPr>
              <a:t>X</a:t>
            </a:r>
          </a:p>
        </p:txBody>
      </p:sp>
      <p:sp>
        <p:nvSpPr>
          <p:cNvPr id="39" name="TextBox 38"/>
          <p:cNvSpPr txBox="1"/>
          <p:nvPr/>
        </p:nvSpPr>
        <p:spPr>
          <a:xfrm>
            <a:off x="4651664" y="4111823"/>
            <a:ext cx="1291936" cy="307777"/>
          </a:xfrm>
          <a:prstGeom prst="rect">
            <a:avLst/>
          </a:prstGeom>
          <a:noFill/>
        </p:spPr>
        <p:txBody>
          <a:bodyPr wrap="square" rtlCol="0">
            <a:spAutoFit/>
          </a:bodyPr>
          <a:lstStyle/>
          <a:p>
            <a:pPr algn="ctr"/>
            <a:r>
              <a:rPr lang="en-US" sz="1400" b="1" spc="-150" dirty="0"/>
              <a:t>Years Served</a:t>
            </a:r>
          </a:p>
        </p:txBody>
      </p:sp>
      <p:sp>
        <p:nvSpPr>
          <p:cNvPr id="40" name="TextBox 39"/>
          <p:cNvSpPr txBox="1"/>
          <p:nvPr/>
        </p:nvSpPr>
        <p:spPr>
          <a:xfrm>
            <a:off x="5486400" y="4124980"/>
            <a:ext cx="1625138" cy="523220"/>
          </a:xfrm>
          <a:prstGeom prst="rect">
            <a:avLst/>
          </a:prstGeom>
          <a:noFill/>
        </p:spPr>
        <p:txBody>
          <a:bodyPr wrap="square" rtlCol="0">
            <a:spAutoFit/>
          </a:bodyPr>
          <a:lstStyle/>
          <a:p>
            <a:pPr algn="ctr"/>
            <a:r>
              <a:rPr lang="en-US" sz="1400" b="1" spc="-150" dirty="0"/>
              <a:t>Retired Pay </a:t>
            </a:r>
          </a:p>
          <a:p>
            <a:pPr algn="ctr"/>
            <a:r>
              <a:rPr lang="en-US" sz="1400" b="1" spc="-150" dirty="0"/>
              <a:t>Base</a:t>
            </a: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5127" y="3485823"/>
            <a:ext cx="675949" cy="693589"/>
          </a:xfrm>
          <a:prstGeom prst="rect">
            <a:avLst/>
          </a:prstGeom>
          <a:effectLst>
            <a:outerShdw blurRad="50800" dist="76200" dir="2700000" algn="tl" rotWithShape="0">
              <a:prstClr val="black">
                <a:alpha val="40000"/>
              </a:prstClr>
            </a:outerShdw>
          </a:effectLst>
        </p:spPr>
      </p:pic>
      <p:sp>
        <p:nvSpPr>
          <p:cNvPr id="17417" name="Oval 17416"/>
          <p:cNvSpPr/>
          <p:nvPr/>
        </p:nvSpPr>
        <p:spPr>
          <a:xfrm>
            <a:off x="685800" y="5715000"/>
            <a:ext cx="1066800" cy="987843"/>
          </a:xfrm>
          <a:prstGeom prst="ellipse">
            <a:avLst/>
          </a:prstGeom>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8" name="TextBox 17417"/>
          <p:cNvSpPr txBox="1"/>
          <p:nvPr/>
        </p:nvSpPr>
        <p:spPr>
          <a:xfrm>
            <a:off x="685800" y="5798976"/>
            <a:ext cx="1165810" cy="769441"/>
          </a:xfrm>
          <a:prstGeom prst="rect">
            <a:avLst/>
          </a:prstGeom>
          <a:noFill/>
        </p:spPr>
        <p:txBody>
          <a:bodyPr wrap="square" rtlCol="0">
            <a:spAutoFit/>
          </a:bodyPr>
          <a:lstStyle/>
          <a:p>
            <a:r>
              <a:rPr lang="en-US" sz="4400" b="1" dirty="0">
                <a:solidFill>
                  <a:schemeClr val="bg1"/>
                </a:solidFill>
              </a:rPr>
              <a:t>85</a:t>
            </a:r>
            <a:r>
              <a:rPr lang="en-US" sz="2800" b="1" dirty="0">
                <a:solidFill>
                  <a:schemeClr val="bg1"/>
                </a:solidFill>
              </a:rPr>
              <a:t>%</a:t>
            </a:r>
          </a:p>
        </p:txBody>
      </p:sp>
      <p:cxnSp>
        <p:nvCxnSpPr>
          <p:cNvPr id="17437" name="Straight Connector 17436"/>
          <p:cNvCxnSpPr/>
          <p:nvPr/>
        </p:nvCxnSpPr>
        <p:spPr>
          <a:xfrm>
            <a:off x="4671060" y="5791200"/>
            <a:ext cx="0" cy="896256"/>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7438" name="TextBox 17437"/>
          <p:cNvSpPr txBox="1"/>
          <p:nvPr/>
        </p:nvSpPr>
        <p:spPr>
          <a:xfrm>
            <a:off x="1799037" y="5904203"/>
            <a:ext cx="2994660" cy="646331"/>
          </a:xfrm>
          <a:prstGeom prst="rect">
            <a:avLst/>
          </a:prstGeom>
          <a:noFill/>
        </p:spPr>
        <p:txBody>
          <a:bodyPr wrap="square" rtlCol="0">
            <a:spAutoFit/>
          </a:bodyPr>
          <a:lstStyle/>
          <a:p>
            <a:r>
              <a:rPr lang="en-US">
                <a:latin typeface="Franklin Gothic Medium Cond" charset="0"/>
                <a:ea typeface="Franklin Gothic Medium Cond" charset="0"/>
                <a:cs typeface="Franklin Gothic Medium Cond" charset="0"/>
              </a:rPr>
              <a:t>of </a:t>
            </a:r>
            <a:r>
              <a:rPr lang="en-US" dirty="0">
                <a:latin typeface="Franklin Gothic Medium Cond" charset="0"/>
                <a:ea typeface="Franklin Gothic Medium Cond" charset="0"/>
                <a:cs typeface="Franklin Gothic Medium Cond" charset="0"/>
              </a:rPr>
              <a:t>all service members will get </a:t>
            </a:r>
            <a:r>
              <a:rPr lang="en-US">
                <a:latin typeface="Franklin Gothic Medium Cond" charset="0"/>
                <a:ea typeface="Franklin Gothic Medium Cond" charset="0"/>
                <a:cs typeface="Franklin Gothic Medium Cond" charset="0"/>
              </a:rPr>
              <a:t>retirement benefits</a:t>
            </a:r>
          </a:p>
        </p:txBody>
      </p:sp>
      <p:sp>
        <p:nvSpPr>
          <p:cNvPr id="74" name="TextBox 73"/>
          <p:cNvSpPr txBox="1"/>
          <p:nvPr/>
        </p:nvSpPr>
        <p:spPr>
          <a:xfrm>
            <a:off x="4864132" y="5638800"/>
            <a:ext cx="4099066" cy="923330"/>
          </a:xfrm>
          <a:prstGeom prst="rect">
            <a:avLst/>
          </a:prstGeom>
          <a:noFill/>
        </p:spPr>
        <p:txBody>
          <a:bodyPr wrap="square" rtlCol="0">
            <a:spAutoFit/>
          </a:bodyPr>
          <a:lstStyle/>
          <a:p>
            <a:r>
              <a:rPr lang="en-US" dirty="0">
                <a:latin typeface="Franklin Gothic Medium Cond" charset="0"/>
                <a:ea typeface="Franklin Gothic Medium Cond" charset="0"/>
                <a:cs typeface="Franklin Gothic Medium Cond" charset="0"/>
              </a:rPr>
              <a:t>Service members who leave after just 2 years will keep TSP savings + DoD Contributions + Any Earnings</a:t>
            </a:r>
          </a:p>
        </p:txBody>
      </p:sp>
      <p:sp>
        <p:nvSpPr>
          <p:cNvPr id="12" name="Freeform 11"/>
          <p:cNvSpPr/>
          <p:nvPr/>
        </p:nvSpPr>
        <p:spPr>
          <a:xfrm>
            <a:off x="3793067" y="2502380"/>
            <a:ext cx="431800" cy="190020"/>
          </a:xfrm>
          <a:custGeom>
            <a:avLst/>
            <a:gdLst>
              <a:gd name="connsiteX0" fmla="*/ 0 w 431800"/>
              <a:gd name="connsiteY0" fmla="*/ 12220 h 190020"/>
              <a:gd name="connsiteX1" fmla="*/ 177800 w 431800"/>
              <a:gd name="connsiteY1" fmla="*/ 12220 h 190020"/>
              <a:gd name="connsiteX2" fmla="*/ 304800 w 431800"/>
              <a:gd name="connsiteY2" fmla="*/ 139220 h 190020"/>
              <a:gd name="connsiteX3" fmla="*/ 431800 w 431800"/>
              <a:gd name="connsiteY3" fmla="*/ 190020 h 190020"/>
            </a:gdLst>
            <a:ahLst/>
            <a:cxnLst>
              <a:cxn ang="0">
                <a:pos x="connsiteX0" y="connsiteY0"/>
              </a:cxn>
              <a:cxn ang="0">
                <a:pos x="connsiteX1" y="connsiteY1"/>
              </a:cxn>
              <a:cxn ang="0">
                <a:pos x="connsiteX2" y="connsiteY2"/>
              </a:cxn>
              <a:cxn ang="0">
                <a:pos x="connsiteX3" y="connsiteY3"/>
              </a:cxn>
            </a:cxnLst>
            <a:rect l="l" t="t" r="r" b="b"/>
            <a:pathLst>
              <a:path w="431800" h="190020">
                <a:moveTo>
                  <a:pt x="0" y="12220"/>
                </a:moveTo>
                <a:cubicBezTo>
                  <a:pt x="63500" y="1636"/>
                  <a:pt x="127000" y="-8947"/>
                  <a:pt x="177800" y="12220"/>
                </a:cubicBezTo>
                <a:cubicBezTo>
                  <a:pt x="228600" y="33387"/>
                  <a:pt x="262467" y="109587"/>
                  <a:pt x="304800" y="139220"/>
                </a:cubicBezTo>
                <a:cubicBezTo>
                  <a:pt x="347133" y="168853"/>
                  <a:pt x="431800" y="190020"/>
                  <a:pt x="431800" y="19002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21928" y="2394209"/>
            <a:ext cx="5041072" cy="1077218"/>
          </a:xfrm>
          <a:prstGeom prst="rect">
            <a:avLst/>
          </a:prstGeom>
          <a:noFill/>
        </p:spPr>
        <p:txBody>
          <a:bodyPr wrap="square" rtlCol="0">
            <a:spAutoFit/>
          </a:bodyPr>
          <a:lstStyle/>
          <a:p>
            <a:r>
              <a:rPr lang="en-US" sz="2000" dirty="0">
                <a:solidFill>
                  <a:srgbClr val="FF0000"/>
                </a:solidFill>
                <a:latin typeface="Arial Narrow" charset="0"/>
                <a:ea typeface="Arial Narrow" charset="0"/>
                <a:cs typeface="Arial Narrow" charset="0"/>
              </a:rPr>
              <a:t>Only </a:t>
            </a:r>
            <a:r>
              <a:rPr lang="en-US" sz="4400" dirty="0">
                <a:solidFill>
                  <a:srgbClr val="FF0000"/>
                </a:solidFill>
                <a:latin typeface="Arial Narrow" charset="0"/>
                <a:ea typeface="Arial Narrow" charset="0"/>
                <a:cs typeface="Arial Narrow" charset="0"/>
              </a:rPr>
              <a:t>19% </a:t>
            </a:r>
            <a:r>
              <a:rPr lang="en-US" sz="2000" dirty="0">
                <a:solidFill>
                  <a:srgbClr val="FF0000"/>
                </a:solidFill>
                <a:latin typeface="Arial Narrow" charset="0"/>
                <a:ea typeface="Arial Narrow" charset="0"/>
                <a:cs typeface="Arial Narrow" charset="0"/>
              </a:rPr>
              <a:t>Active and </a:t>
            </a:r>
            <a:r>
              <a:rPr lang="en-US" sz="4800" baseline="-22000" dirty="0">
                <a:solidFill>
                  <a:srgbClr val="FF0000"/>
                </a:solidFill>
                <a:latin typeface="Arial Narrow" charset="0"/>
                <a:ea typeface="Arial Narrow" charset="0"/>
                <a:cs typeface="Arial Narrow" charset="0"/>
              </a:rPr>
              <a:t>14% </a:t>
            </a:r>
            <a:r>
              <a:rPr lang="en-US" sz="2000" dirty="0">
                <a:solidFill>
                  <a:srgbClr val="FF0000"/>
                </a:solidFill>
                <a:latin typeface="Arial Narrow" charset="0"/>
                <a:ea typeface="Arial Narrow" charset="0"/>
                <a:cs typeface="Arial Narrow" charset="0"/>
              </a:rPr>
              <a:t>Reserve Qualify</a:t>
            </a:r>
          </a:p>
          <a:p>
            <a:endParaRPr lang="en-US" sz="2000" dirty="0">
              <a:solidFill>
                <a:srgbClr val="FF0000"/>
              </a:solidFill>
              <a:latin typeface="Arial Narrow" charset="0"/>
              <a:ea typeface="Arial Narrow" charset="0"/>
              <a:cs typeface="Arial Narrow" charset="0"/>
            </a:endParaRPr>
          </a:p>
        </p:txBody>
      </p:sp>
      <p:sp>
        <p:nvSpPr>
          <p:cNvPr id="34" name="Rectangle 33"/>
          <p:cNvSpPr/>
          <p:nvPr/>
        </p:nvSpPr>
        <p:spPr>
          <a:xfrm>
            <a:off x="685800" y="5407139"/>
            <a:ext cx="1524000" cy="23166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Franklin Gothic Medium Cond" charset="0"/>
                <a:ea typeface="Franklin Gothic Medium Cond" charset="0"/>
                <a:cs typeface="Franklin Gothic Medium Cond" charset="0"/>
              </a:rPr>
              <a:t>After 60 days</a:t>
            </a:r>
          </a:p>
        </p:txBody>
      </p:sp>
      <p:sp>
        <p:nvSpPr>
          <p:cNvPr id="42" name="Rectangle 41"/>
          <p:cNvSpPr/>
          <p:nvPr/>
        </p:nvSpPr>
        <p:spPr>
          <a:xfrm>
            <a:off x="2209800" y="5407138"/>
            <a:ext cx="1524000" cy="23166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Franklin Gothic Medium Cond" charset="0"/>
                <a:ea typeface="Franklin Gothic Medium Cond" charset="0"/>
                <a:cs typeface="Franklin Gothic Medium Cond" charset="0"/>
              </a:rPr>
              <a:t>After 60 days</a:t>
            </a:r>
          </a:p>
        </p:txBody>
      </p:sp>
      <p:sp>
        <p:nvSpPr>
          <p:cNvPr id="43" name="Rectangle 42"/>
          <p:cNvSpPr/>
          <p:nvPr/>
        </p:nvSpPr>
        <p:spPr>
          <a:xfrm>
            <a:off x="3723904" y="5407137"/>
            <a:ext cx="1596538" cy="231662"/>
          </a:xfrm>
          <a:prstGeom prst="rect">
            <a:avLst/>
          </a:prstGeom>
          <a:solidFill>
            <a:srgbClr val="98B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Franklin Gothic Medium Cond" charset="0"/>
                <a:ea typeface="Franklin Gothic Medium Cond" charset="0"/>
                <a:cs typeface="Franklin Gothic Medium Cond" charset="0"/>
              </a:rPr>
              <a:t>After 2 years</a:t>
            </a:r>
            <a:endParaRPr lang="en-US" sz="1200" dirty="0">
              <a:latin typeface="Franklin Gothic Medium Cond" charset="0"/>
              <a:ea typeface="Franklin Gothic Medium Cond" charset="0"/>
              <a:cs typeface="Franklin Gothic Medium Cond" charset="0"/>
            </a:endParaRPr>
          </a:p>
        </p:txBody>
      </p:sp>
      <p:sp>
        <p:nvSpPr>
          <p:cNvPr id="44" name="Rectangle 43"/>
          <p:cNvSpPr/>
          <p:nvPr/>
        </p:nvSpPr>
        <p:spPr>
          <a:xfrm>
            <a:off x="5320442" y="5407137"/>
            <a:ext cx="1596538" cy="2316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Franklin Gothic Medium Cond" charset="0"/>
                <a:ea typeface="Franklin Gothic Medium Cond" charset="0"/>
                <a:cs typeface="Franklin Gothic Medium Cond" charset="0"/>
              </a:rPr>
              <a:t>After 20 years</a:t>
            </a:r>
            <a:endParaRPr lang="en-US" sz="1200" dirty="0">
              <a:latin typeface="Franklin Gothic Medium Cond" charset="0"/>
              <a:ea typeface="Franklin Gothic Medium Cond" charset="0"/>
              <a:cs typeface="Franklin Gothic Medium Cond" charset="0"/>
            </a:endParaRPr>
          </a:p>
        </p:txBody>
      </p:sp>
      <p:sp>
        <p:nvSpPr>
          <p:cNvPr id="45" name="Rectangle 44"/>
          <p:cNvSpPr/>
          <p:nvPr/>
        </p:nvSpPr>
        <p:spPr>
          <a:xfrm>
            <a:off x="6871559" y="5408146"/>
            <a:ext cx="1507672" cy="23065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Franklin Gothic Medium Cond" charset="0"/>
                <a:ea typeface="Franklin Gothic Medium Cond" charset="0"/>
                <a:cs typeface="Franklin Gothic Medium Cond" charset="0"/>
              </a:rPr>
              <a:t>Retirement  Age</a:t>
            </a:r>
          </a:p>
        </p:txBody>
      </p:sp>
      <p:sp>
        <p:nvSpPr>
          <p:cNvPr id="50" name="TextBox 49"/>
          <p:cNvSpPr txBox="1"/>
          <p:nvPr/>
        </p:nvSpPr>
        <p:spPr>
          <a:xfrm>
            <a:off x="5409410" y="5214136"/>
            <a:ext cx="1568943" cy="253916"/>
          </a:xfrm>
          <a:prstGeom prst="rect">
            <a:avLst/>
          </a:prstGeom>
          <a:noFill/>
        </p:spPr>
        <p:txBody>
          <a:bodyPr wrap="square" rtlCol="0">
            <a:spAutoFit/>
          </a:bodyPr>
          <a:lstStyle/>
          <a:p>
            <a:pPr algn="ctr"/>
            <a:r>
              <a:rPr lang="en-US" sz="1050" dirty="0">
                <a:latin typeface="Franklin Gothic Medium Cond" panose="020B0606030402020204" pitchFamily="34" charset="0"/>
              </a:rPr>
              <a:t>Includes Lump Sum Option</a:t>
            </a:r>
          </a:p>
        </p:txBody>
      </p:sp>
    </p:spTree>
    <p:extLst>
      <p:ext uri="{BB962C8B-B14F-4D97-AF65-F5344CB8AC3E}">
        <p14:creationId xmlns:p14="http://schemas.microsoft.com/office/powerpoint/2010/main" val="76212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990600" y="609601"/>
            <a:ext cx="7162800" cy="838200"/>
          </a:xfrm>
        </p:spPr>
        <p:txBody>
          <a:bodyPr>
            <a:normAutofit/>
          </a:bodyPr>
          <a:lstStyle/>
          <a:p>
            <a:pPr eaLnBrk="1" hangingPunct="1"/>
            <a:r>
              <a:rPr lang="en-US" altLang="en-US" sz="3200" spc="-150" dirty="0">
                <a:latin typeface="Arial" charset="0"/>
                <a:ea typeface="Arial" charset="0"/>
                <a:cs typeface="Arial" charset="0"/>
              </a:rPr>
              <a:t>Who is Affected?</a:t>
            </a:r>
          </a:p>
        </p:txBody>
      </p:sp>
      <p:sp>
        <p:nvSpPr>
          <p:cNvPr id="9" name="Content Placeholder 1"/>
          <p:cNvSpPr>
            <a:spLocks noGrp="1"/>
          </p:cNvSpPr>
          <p:nvPr>
            <p:ph idx="1"/>
          </p:nvPr>
        </p:nvSpPr>
        <p:spPr>
          <a:xfrm>
            <a:off x="381000" y="1371600"/>
            <a:ext cx="8610600" cy="5181600"/>
          </a:xfrm>
        </p:spPr>
        <p:txBody>
          <a:bodyPr/>
          <a:lstStyle/>
          <a:p>
            <a:pPr eaLnBrk="1" hangingPunct="1">
              <a:spcBef>
                <a:spcPts val="600"/>
              </a:spcBef>
              <a:spcAft>
                <a:spcPts val="0"/>
              </a:spcAft>
            </a:pPr>
            <a:r>
              <a:rPr lang="en-US" altLang="en-US" sz="2800" dirty="0">
                <a:latin typeface="Franklin Gothic Demi Cond" panose="020B0706030402020204" pitchFamily="34" charset="0"/>
              </a:rPr>
              <a:t>If serving as of December 31, 2017:</a:t>
            </a:r>
          </a:p>
          <a:p>
            <a:pPr lvl="1" eaLnBrk="1" hangingPunct="1">
              <a:spcBef>
                <a:spcPts val="600"/>
              </a:spcBef>
              <a:spcAft>
                <a:spcPts val="0"/>
              </a:spcAft>
            </a:pPr>
            <a:r>
              <a:rPr lang="en-US" altLang="en-US" sz="2400" dirty="0">
                <a:latin typeface="Franklin Gothic Medium Cond" panose="020B0606030402020204" pitchFamily="34" charset="0"/>
              </a:rPr>
              <a:t>GRANDFATHERED in current retirement system</a:t>
            </a:r>
          </a:p>
          <a:p>
            <a:pPr lvl="1" eaLnBrk="1" hangingPunct="1">
              <a:spcBef>
                <a:spcPts val="600"/>
              </a:spcBef>
              <a:spcAft>
                <a:spcPts val="600"/>
              </a:spcAft>
            </a:pPr>
            <a:r>
              <a:rPr lang="en-US" altLang="en-US" sz="2400" dirty="0">
                <a:solidFill>
                  <a:srgbClr val="FF0000"/>
                </a:solidFill>
                <a:latin typeface="Franklin Gothic Medium Cond" panose="020B0606030402020204" pitchFamily="34" charset="0"/>
              </a:rPr>
              <a:t>NO ONE will be automatically moved to BRS</a:t>
            </a:r>
          </a:p>
          <a:p>
            <a:pPr eaLnBrk="1" hangingPunct="1">
              <a:spcBef>
                <a:spcPts val="600"/>
              </a:spcBef>
              <a:spcAft>
                <a:spcPts val="600"/>
              </a:spcAft>
            </a:pPr>
            <a:r>
              <a:rPr lang="en-US" altLang="en-US" sz="2800" dirty="0">
                <a:latin typeface="Franklin Gothic Demi Cond" panose="020B0706030402020204" pitchFamily="34" charset="0"/>
              </a:rPr>
              <a:t>Many currently-serving members eligible to opt into BRS</a:t>
            </a:r>
          </a:p>
          <a:p>
            <a:pPr lvl="1" eaLnBrk="1" hangingPunct="1">
              <a:spcBef>
                <a:spcPts val="600"/>
              </a:spcBef>
              <a:spcAft>
                <a:spcPts val="0"/>
              </a:spcAft>
            </a:pPr>
            <a:r>
              <a:rPr lang="en-US" altLang="en-US" sz="2400" dirty="0">
                <a:latin typeface="Franklin Gothic Medium Cond" panose="020B0606030402020204" pitchFamily="34" charset="0"/>
              </a:rPr>
              <a:t>Active: Fewer than 12 years of total service as of Dec. 31, 2017</a:t>
            </a:r>
          </a:p>
          <a:p>
            <a:pPr lvl="1" eaLnBrk="1" hangingPunct="1">
              <a:spcBef>
                <a:spcPts val="600"/>
              </a:spcBef>
              <a:spcAft>
                <a:spcPts val="600"/>
              </a:spcAft>
            </a:pPr>
            <a:r>
              <a:rPr lang="en-US" altLang="en-US" sz="2400" dirty="0">
                <a:latin typeface="Franklin Gothic Medium Cond" panose="020B0606030402020204" pitchFamily="34" charset="0"/>
              </a:rPr>
              <a:t>Reserve: Fewer than 4,320 retirement points as of Dec. 31, 2017</a:t>
            </a:r>
            <a:endParaRPr lang="en-US" altLang="en-US" sz="2800" dirty="0">
              <a:latin typeface="Franklin Gothic Demi Cond" panose="020B0706030402020204" pitchFamily="34" charset="0"/>
            </a:endParaRPr>
          </a:p>
          <a:p>
            <a:pPr eaLnBrk="1" hangingPunct="1">
              <a:spcBef>
                <a:spcPts val="600"/>
              </a:spcBef>
              <a:spcAft>
                <a:spcPts val="600"/>
              </a:spcAft>
            </a:pPr>
            <a:r>
              <a:rPr lang="en-US" altLang="en-US" sz="2800" dirty="0">
                <a:latin typeface="Franklin Gothic Demi Cond" panose="020B0706030402020204" pitchFamily="34" charset="0"/>
              </a:rPr>
              <a:t>Eligible members have all of CY 2018 to make their decision</a:t>
            </a:r>
          </a:p>
          <a:p>
            <a:pPr lvl="1" eaLnBrk="1" hangingPunct="1">
              <a:spcBef>
                <a:spcPts val="600"/>
              </a:spcBef>
              <a:spcAft>
                <a:spcPts val="600"/>
              </a:spcAft>
            </a:pPr>
            <a:r>
              <a:rPr lang="en-US" altLang="en-US" sz="2400" dirty="0">
                <a:latin typeface="Franklin Gothic Medium Cond" panose="020B0606030402020204" pitchFamily="34" charset="0"/>
              </a:rPr>
              <a:t>Member wants to stay covered under current system – do nothing</a:t>
            </a:r>
          </a:p>
          <a:p>
            <a:pPr lvl="1" eaLnBrk="1" hangingPunct="1">
              <a:spcBef>
                <a:spcPts val="600"/>
              </a:spcBef>
              <a:spcAft>
                <a:spcPts val="600"/>
              </a:spcAft>
            </a:pPr>
            <a:r>
              <a:rPr lang="en-US" altLang="en-US" sz="2400" dirty="0">
                <a:latin typeface="Franklin Gothic Medium Cond" panose="020B0606030402020204" pitchFamily="34" charset="0"/>
              </a:rPr>
              <a:t>Member decides BRS is better – can opt in</a:t>
            </a:r>
          </a:p>
          <a:p>
            <a:pPr eaLnBrk="1" hangingPunct="1">
              <a:spcBef>
                <a:spcPts val="600"/>
              </a:spcBef>
              <a:spcAft>
                <a:spcPts val="600"/>
              </a:spcAft>
            </a:pPr>
            <a:r>
              <a:rPr lang="en-US" altLang="en-US" sz="2800" dirty="0">
                <a:latin typeface="Franklin Gothic Demi Cond" panose="020B0706030402020204" pitchFamily="34" charset="0"/>
              </a:rPr>
              <a:t>New accessions on or after January 1, 2018 covered by BRS</a:t>
            </a:r>
          </a:p>
        </p:txBody>
      </p:sp>
    </p:spTree>
    <p:extLst>
      <p:ext uri="{BB962C8B-B14F-4D97-AF65-F5344CB8AC3E}">
        <p14:creationId xmlns:p14="http://schemas.microsoft.com/office/powerpoint/2010/main" val="33776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925949"/>
            <a:ext cx="1981199" cy="1198251"/>
          </a:xfrm>
          <a:prstGeom prst="rect">
            <a:avLst/>
          </a:prstGeom>
        </p:spPr>
      </p:pic>
      <p:sp>
        <p:nvSpPr>
          <p:cNvPr id="17411" name="Title 2"/>
          <p:cNvSpPr>
            <a:spLocks noGrp="1"/>
          </p:cNvSpPr>
          <p:nvPr>
            <p:ph type="title"/>
          </p:nvPr>
        </p:nvSpPr>
        <p:spPr>
          <a:xfrm>
            <a:off x="1066800" y="533400"/>
            <a:ext cx="7162800" cy="838200"/>
          </a:xfrm>
        </p:spPr>
        <p:txBody>
          <a:bodyPr>
            <a:normAutofit/>
          </a:bodyPr>
          <a:lstStyle/>
          <a:p>
            <a:pPr eaLnBrk="1" hangingPunct="1"/>
            <a:r>
              <a:rPr lang="en-US" altLang="en-US" sz="3200" spc="-150" dirty="0">
                <a:latin typeface="Arial" charset="0"/>
                <a:ea typeface="Arial" charset="0"/>
                <a:cs typeface="Arial" charset="0"/>
              </a:rPr>
              <a:t>Blended Retirement System Basics</a:t>
            </a:r>
          </a:p>
        </p:txBody>
      </p:sp>
      <p:graphicFrame>
        <p:nvGraphicFramePr>
          <p:cNvPr id="2" name="Table 1"/>
          <p:cNvGraphicFramePr>
            <a:graphicFrameLocks noGrp="1"/>
          </p:cNvGraphicFramePr>
          <p:nvPr>
            <p:extLst>
              <p:ext uri="{D42A27DB-BD31-4B8C-83A1-F6EECF244321}">
                <p14:modId xmlns:p14="http://schemas.microsoft.com/office/powerpoint/2010/main" val="639493120"/>
              </p:ext>
            </p:extLst>
          </p:nvPr>
        </p:nvGraphicFramePr>
        <p:xfrm>
          <a:off x="2133600" y="3675946"/>
          <a:ext cx="6080760" cy="1463040"/>
        </p:xfrm>
        <a:graphic>
          <a:graphicData uri="http://schemas.openxmlformats.org/drawingml/2006/table">
            <a:tbl>
              <a:tblPr firstRow="1" firstCol="1" bandRow="1">
                <a:tableStyleId>{6E25E649-3F16-4E02-A733-19D2CDBF48F0}</a:tableStyleId>
              </a:tblPr>
              <a:tblGrid>
                <a:gridCol w="1383030">
                  <a:extLst>
                    <a:ext uri="{9D8B030D-6E8A-4147-A177-3AD203B41FA5}">
                      <a16:colId xmlns:a16="http://schemas.microsoft.com/office/drawing/2014/main" val="20000"/>
                    </a:ext>
                  </a:extLst>
                </a:gridCol>
                <a:gridCol w="1506220">
                  <a:extLst>
                    <a:ext uri="{9D8B030D-6E8A-4147-A177-3AD203B41FA5}">
                      <a16:colId xmlns:a16="http://schemas.microsoft.com/office/drawing/2014/main" val="20001"/>
                    </a:ext>
                  </a:extLst>
                </a:gridCol>
                <a:gridCol w="1595755">
                  <a:extLst>
                    <a:ext uri="{9D8B030D-6E8A-4147-A177-3AD203B41FA5}">
                      <a16:colId xmlns:a16="http://schemas.microsoft.com/office/drawing/2014/main" val="20002"/>
                    </a:ext>
                  </a:extLst>
                </a:gridCol>
                <a:gridCol w="1595755">
                  <a:extLst>
                    <a:ext uri="{9D8B030D-6E8A-4147-A177-3AD203B41FA5}">
                      <a16:colId xmlns:a16="http://schemas.microsoft.com/office/drawing/2014/main" val="20003"/>
                    </a:ext>
                  </a:extLst>
                </a:gridCol>
              </a:tblGrid>
              <a:tr h="0">
                <a:tc>
                  <a:txBody>
                    <a:bodyPr/>
                    <a:lstStyle/>
                    <a:p>
                      <a:pPr marL="0" marR="0" indent="0" algn="ctr">
                        <a:spcBef>
                          <a:spcPts val="0"/>
                        </a:spcBef>
                        <a:spcAft>
                          <a:spcPts val="0"/>
                        </a:spcAft>
                      </a:pPr>
                      <a:r>
                        <a:rPr lang="en-US" sz="1200" dirty="0">
                          <a:effectLst/>
                        </a:rPr>
                        <a:t>Individual Contribution</a:t>
                      </a:r>
                      <a:endParaRPr lang="en-US" sz="1200" dirty="0">
                        <a:solidFill>
                          <a:schemeClr val="tx1"/>
                        </a:solidFill>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dirty="0">
                          <a:effectLst/>
                        </a:rPr>
                        <a:t>Agency Automatic Contribution</a:t>
                      </a:r>
                      <a:endParaRPr lang="en-US" sz="1200" dirty="0">
                        <a:solidFill>
                          <a:schemeClr val="tx1"/>
                        </a:solidFill>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Agency Matching Contribution</a:t>
                      </a:r>
                      <a:endParaRPr lang="en-US" sz="1200">
                        <a:solidFill>
                          <a:schemeClr val="tx1"/>
                        </a:solidFill>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dirty="0">
                          <a:effectLst/>
                        </a:rPr>
                        <a:t>Total TSP Monthly Contribution</a:t>
                      </a:r>
                      <a:endParaRPr lang="en-US" sz="1200" dirty="0">
                        <a:solidFill>
                          <a:schemeClr val="tx1"/>
                        </a:solidFill>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0"/>
                  </a:ext>
                </a:extLst>
              </a:tr>
              <a:tr h="0">
                <a:tc>
                  <a:txBody>
                    <a:bodyPr/>
                    <a:lstStyle/>
                    <a:p>
                      <a:pPr marL="0" marR="0" indent="0" algn="ctr">
                        <a:spcBef>
                          <a:spcPts val="0"/>
                        </a:spcBef>
                        <a:spcAft>
                          <a:spcPts val="0"/>
                        </a:spcAft>
                      </a:pPr>
                      <a:r>
                        <a:rPr lang="en-US" sz="1200">
                          <a:effectLst/>
                        </a:rPr>
                        <a:t>0%</a:t>
                      </a:r>
                      <a:endParaRPr lang="en-US" sz="1200">
                        <a:solidFill>
                          <a:schemeClr val="tx1"/>
                        </a:solidFill>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1%</a:t>
                      </a:r>
                      <a:endParaRPr lang="en-US" sz="1200">
                        <a:effectLst/>
                        <a:latin typeface="Times New Roman"/>
                        <a:ea typeface="Times New Roman"/>
                        <a:cs typeface="Times New Roman"/>
                      </a:endParaRPr>
                    </a:p>
                  </a:txBody>
                  <a:tcPr marL="68580" marR="68580" marT="0" marB="0"/>
                </a:tc>
                <a:tc>
                  <a:txBody>
                    <a:bodyPr/>
                    <a:lstStyle/>
                    <a:p>
                      <a:pPr marL="0" marR="0" indent="0" algn="ctr">
                        <a:spcBef>
                          <a:spcPts val="0"/>
                        </a:spcBef>
                        <a:spcAft>
                          <a:spcPts val="0"/>
                        </a:spcAft>
                      </a:pPr>
                      <a:r>
                        <a:rPr lang="en-US" sz="1200">
                          <a:effectLst/>
                        </a:rPr>
                        <a:t>0%</a:t>
                      </a:r>
                      <a:endParaRPr lang="en-US" sz="1200">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1%</a:t>
                      </a:r>
                      <a:endParaRPr lang="en-US" sz="1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marL="0" marR="0" indent="0" algn="ctr">
                        <a:spcBef>
                          <a:spcPts val="0"/>
                        </a:spcBef>
                        <a:spcAft>
                          <a:spcPts val="0"/>
                        </a:spcAft>
                      </a:pPr>
                      <a:r>
                        <a:rPr lang="en-US" sz="1200" dirty="0">
                          <a:effectLst/>
                        </a:rPr>
                        <a:t>1%</a:t>
                      </a:r>
                      <a:endParaRPr lang="en-US" sz="1200" dirty="0">
                        <a:solidFill>
                          <a:schemeClr val="tx1"/>
                        </a:solidFill>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1%</a:t>
                      </a:r>
                      <a:endParaRPr lang="en-US" sz="1200">
                        <a:effectLst/>
                        <a:latin typeface="Times New Roman"/>
                        <a:ea typeface="Times New Roman"/>
                        <a:cs typeface="Times New Roman"/>
                      </a:endParaRPr>
                    </a:p>
                  </a:txBody>
                  <a:tcPr marL="68580" marR="68580" marT="0" marB="0"/>
                </a:tc>
                <a:tc>
                  <a:txBody>
                    <a:bodyPr/>
                    <a:lstStyle/>
                    <a:p>
                      <a:pPr marL="0" marR="0" indent="0" algn="ctr">
                        <a:spcBef>
                          <a:spcPts val="0"/>
                        </a:spcBef>
                        <a:spcAft>
                          <a:spcPts val="0"/>
                        </a:spcAft>
                      </a:pPr>
                      <a:r>
                        <a:rPr lang="en-US" sz="1200" dirty="0">
                          <a:effectLst/>
                        </a:rPr>
                        <a:t>1%</a:t>
                      </a:r>
                      <a:endParaRPr lang="en-US" sz="1200" dirty="0">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3%</a:t>
                      </a:r>
                      <a:endParaRPr lang="en-US" sz="1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marL="0" marR="0" indent="0" algn="ctr">
                        <a:spcBef>
                          <a:spcPts val="0"/>
                        </a:spcBef>
                        <a:spcAft>
                          <a:spcPts val="0"/>
                        </a:spcAft>
                      </a:pPr>
                      <a:r>
                        <a:rPr lang="en-US" sz="1200">
                          <a:effectLst/>
                        </a:rPr>
                        <a:t>2%</a:t>
                      </a:r>
                      <a:endParaRPr lang="en-US" sz="1200">
                        <a:solidFill>
                          <a:schemeClr val="tx1"/>
                        </a:solidFill>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1%</a:t>
                      </a:r>
                      <a:endParaRPr lang="en-US" sz="1200">
                        <a:effectLst/>
                        <a:latin typeface="Times New Roman"/>
                        <a:ea typeface="Times New Roman"/>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200">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5%</a:t>
                      </a:r>
                      <a:endParaRPr lang="en-US" sz="1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3"/>
                  </a:ext>
                </a:extLst>
              </a:tr>
              <a:tr h="0">
                <a:tc>
                  <a:txBody>
                    <a:bodyPr/>
                    <a:lstStyle/>
                    <a:p>
                      <a:pPr marL="0" marR="0" indent="0" algn="ctr">
                        <a:spcBef>
                          <a:spcPts val="0"/>
                        </a:spcBef>
                        <a:spcAft>
                          <a:spcPts val="0"/>
                        </a:spcAft>
                      </a:pPr>
                      <a:r>
                        <a:rPr lang="en-US" sz="1200">
                          <a:effectLst/>
                        </a:rPr>
                        <a:t>3%</a:t>
                      </a:r>
                      <a:endParaRPr lang="en-US" sz="1200">
                        <a:solidFill>
                          <a:schemeClr val="tx1"/>
                        </a:solidFill>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1%</a:t>
                      </a:r>
                      <a:endParaRPr lang="en-US" sz="1200">
                        <a:effectLst/>
                        <a:latin typeface="Times New Roman"/>
                        <a:ea typeface="Times New Roman"/>
                        <a:cs typeface="Times New Roman"/>
                      </a:endParaRPr>
                    </a:p>
                  </a:txBody>
                  <a:tcPr marL="68580" marR="68580" marT="0" marB="0"/>
                </a:tc>
                <a:tc>
                  <a:txBody>
                    <a:bodyPr/>
                    <a:lstStyle/>
                    <a:p>
                      <a:pPr marL="0" marR="0" indent="0" algn="ctr">
                        <a:spcBef>
                          <a:spcPts val="0"/>
                        </a:spcBef>
                        <a:spcAft>
                          <a:spcPts val="0"/>
                        </a:spcAft>
                      </a:pPr>
                      <a:r>
                        <a:rPr lang="en-US" sz="1200">
                          <a:effectLst/>
                        </a:rPr>
                        <a:t>3%</a:t>
                      </a:r>
                      <a:endParaRPr lang="en-US" sz="1200">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7%</a:t>
                      </a:r>
                      <a:endParaRPr lang="en-US" sz="1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r h="0">
                <a:tc>
                  <a:txBody>
                    <a:bodyPr/>
                    <a:lstStyle/>
                    <a:p>
                      <a:pPr marL="0" marR="0" indent="0" algn="ctr">
                        <a:spcBef>
                          <a:spcPts val="0"/>
                        </a:spcBef>
                        <a:spcAft>
                          <a:spcPts val="0"/>
                        </a:spcAft>
                      </a:pPr>
                      <a:r>
                        <a:rPr lang="en-US" sz="1200" dirty="0">
                          <a:effectLst/>
                        </a:rPr>
                        <a:t>4%</a:t>
                      </a:r>
                      <a:endParaRPr lang="en-US" sz="1200" dirty="0">
                        <a:solidFill>
                          <a:schemeClr val="tx1"/>
                        </a:solidFill>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1%</a:t>
                      </a:r>
                      <a:endParaRPr lang="en-US" sz="1200">
                        <a:effectLst/>
                        <a:latin typeface="Times New Roman"/>
                        <a:ea typeface="Times New Roman"/>
                        <a:cs typeface="Times New Roman"/>
                      </a:endParaRPr>
                    </a:p>
                  </a:txBody>
                  <a:tcPr marL="68580" marR="68580" marT="0" marB="0"/>
                </a:tc>
                <a:tc>
                  <a:txBody>
                    <a:bodyPr/>
                    <a:lstStyle/>
                    <a:p>
                      <a:pPr marL="0" marR="0" indent="0" algn="ctr">
                        <a:spcBef>
                          <a:spcPts val="0"/>
                        </a:spcBef>
                        <a:spcAft>
                          <a:spcPts val="0"/>
                        </a:spcAft>
                      </a:pPr>
                      <a:r>
                        <a:rPr lang="en-US" sz="1200">
                          <a:effectLst/>
                        </a:rPr>
                        <a:t>3.5%</a:t>
                      </a:r>
                      <a:endParaRPr lang="en-US" sz="1200">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8.5%</a:t>
                      </a:r>
                      <a:endParaRPr lang="en-US" sz="1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5"/>
                  </a:ext>
                </a:extLst>
              </a:tr>
              <a:tr h="0">
                <a:tc>
                  <a:txBody>
                    <a:bodyPr/>
                    <a:lstStyle/>
                    <a:p>
                      <a:pPr marL="0" marR="0" indent="0" algn="ctr">
                        <a:spcBef>
                          <a:spcPts val="0"/>
                        </a:spcBef>
                        <a:spcAft>
                          <a:spcPts val="0"/>
                        </a:spcAft>
                      </a:pPr>
                      <a:r>
                        <a:rPr lang="en-US" sz="1200" dirty="0">
                          <a:effectLst/>
                        </a:rPr>
                        <a:t>5%</a:t>
                      </a:r>
                      <a:endParaRPr lang="en-US" sz="1200" dirty="0">
                        <a:solidFill>
                          <a:schemeClr val="tx1"/>
                        </a:solidFill>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a:effectLst/>
                        </a:rPr>
                        <a:t>1%</a:t>
                      </a:r>
                      <a:endParaRPr lang="en-US" sz="1200">
                        <a:effectLst/>
                        <a:latin typeface="Times New Roman"/>
                        <a:ea typeface="Times New Roman"/>
                        <a:cs typeface="Times New Roman"/>
                      </a:endParaRPr>
                    </a:p>
                  </a:txBody>
                  <a:tcPr marL="68580" marR="68580" marT="0" marB="0"/>
                </a:tc>
                <a:tc>
                  <a:txBody>
                    <a:bodyPr/>
                    <a:lstStyle/>
                    <a:p>
                      <a:pPr marL="0" marR="0" indent="0" algn="ctr">
                        <a:spcBef>
                          <a:spcPts val="0"/>
                        </a:spcBef>
                        <a:spcAft>
                          <a:spcPts val="0"/>
                        </a:spcAft>
                      </a:pPr>
                      <a:r>
                        <a:rPr lang="en-US" sz="1200" dirty="0">
                          <a:effectLst/>
                        </a:rPr>
                        <a:t>4%</a:t>
                      </a:r>
                      <a:endParaRPr lang="en-US" sz="1200" dirty="0">
                        <a:effectLst/>
                        <a:latin typeface="Times New Roman"/>
                        <a:ea typeface="Times New Roman"/>
                        <a:cs typeface="Times New Roman"/>
                      </a:endParaRPr>
                    </a:p>
                  </a:txBody>
                  <a:tcPr marL="68580" marR="68580" marT="0" marB="0" anchor="ctr"/>
                </a:tc>
                <a:tc>
                  <a:txBody>
                    <a:bodyPr/>
                    <a:lstStyle/>
                    <a:p>
                      <a:pPr marL="0" marR="0" indent="0" algn="ctr">
                        <a:spcBef>
                          <a:spcPts val="0"/>
                        </a:spcBef>
                        <a:spcAft>
                          <a:spcPts val="0"/>
                        </a:spcAft>
                      </a:pPr>
                      <a:r>
                        <a:rPr lang="en-US" sz="1200" dirty="0">
                          <a:effectLst/>
                        </a:rPr>
                        <a:t>10%</a:t>
                      </a:r>
                      <a:endParaRPr lang="en-US" sz="1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6" name="Rectangle 5"/>
          <p:cNvSpPr/>
          <p:nvPr/>
        </p:nvSpPr>
        <p:spPr>
          <a:xfrm>
            <a:off x="228599" y="3200400"/>
            <a:ext cx="8622475" cy="2286000"/>
          </a:xfrm>
          <a:prstGeom prst="rect">
            <a:avLst/>
          </a:prstGeom>
          <a:noFill/>
          <a:ln w="285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3200400"/>
            <a:ext cx="8622474" cy="381000"/>
          </a:xfrm>
          <a:prstGeom prst="rect">
            <a:avLst/>
          </a:prstGeom>
          <a:solidFill>
            <a:schemeClr val="tx2">
              <a:lumMod val="60000"/>
              <a:lumOff val="40000"/>
            </a:schemeClr>
          </a:solidFill>
          <a:ln w="28575">
            <a:solidFill>
              <a:schemeClr val="tx1"/>
            </a:solidFill>
          </a:ln>
          <a:effectLst/>
        </p:spPr>
        <p:txBody>
          <a:bodyPr wrap="square" rtlCol="0">
            <a:spAutoFit/>
          </a:bodyPr>
          <a:lstStyle/>
          <a:p>
            <a:r>
              <a:rPr lang="en-US" dirty="0">
                <a:latin typeface="Franklin Gothic Medium Cond" panose="020B0606030402020204" pitchFamily="34" charset="0"/>
              </a:rPr>
              <a:t>Defined Contribution</a:t>
            </a:r>
          </a:p>
        </p:txBody>
      </p:sp>
      <p:sp>
        <p:nvSpPr>
          <p:cNvPr id="11" name="TextBox 10"/>
          <p:cNvSpPr txBox="1"/>
          <p:nvPr/>
        </p:nvSpPr>
        <p:spPr>
          <a:xfrm>
            <a:off x="2743200" y="2158425"/>
            <a:ext cx="58674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Franklin Gothic Medium Cond" panose="020B0606030402020204" pitchFamily="34" charset="0"/>
              </a:rPr>
              <a:t>2.0% x                 </a:t>
            </a:r>
            <a:r>
              <a:rPr lang="en-US" sz="3200" dirty="0" err="1">
                <a:effectLst>
                  <a:outerShdw blurRad="38100" dist="38100" dir="2700000" algn="tl">
                    <a:srgbClr val="000000">
                      <a:alpha val="43137"/>
                    </a:srgbClr>
                  </a:outerShdw>
                </a:effectLst>
                <a:latin typeface="Franklin Gothic Medium Cond" panose="020B0606030402020204" pitchFamily="34" charset="0"/>
              </a:rPr>
              <a:t>x</a:t>
            </a:r>
            <a:r>
              <a:rPr lang="en-US" sz="3200" dirty="0">
                <a:effectLst>
                  <a:outerShdw blurRad="38100" dist="38100" dir="2700000" algn="tl">
                    <a:srgbClr val="000000">
                      <a:alpha val="43137"/>
                    </a:srgbClr>
                  </a:outerShdw>
                </a:effectLst>
                <a:latin typeface="Franklin Gothic Medium Cond" panose="020B0606030402020204" pitchFamily="34" charset="0"/>
              </a:rPr>
              <a:t>                 =</a:t>
            </a:r>
          </a:p>
        </p:txBody>
      </p:sp>
      <p:sp>
        <p:nvSpPr>
          <p:cNvPr id="3" name="TextBox 2"/>
          <p:cNvSpPr txBox="1"/>
          <p:nvPr/>
        </p:nvSpPr>
        <p:spPr>
          <a:xfrm>
            <a:off x="2057400" y="5120183"/>
            <a:ext cx="6696200" cy="307777"/>
          </a:xfrm>
          <a:prstGeom prst="rect">
            <a:avLst/>
          </a:prstGeom>
          <a:noFill/>
        </p:spPr>
        <p:txBody>
          <a:bodyPr wrap="square" rtlCol="0">
            <a:spAutoFit/>
          </a:bodyPr>
          <a:lstStyle/>
          <a:p>
            <a:r>
              <a:rPr lang="en-US" sz="1400" dirty="0">
                <a:latin typeface="Arial Narrow" panose="020B0606020202030204" pitchFamily="34" charset="0"/>
              </a:rPr>
              <a:t>NOTE: Currently serving members who opt-in will see matching contributions immediately</a:t>
            </a:r>
          </a:p>
        </p:txBody>
      </p:sp>
      <p:sp>
        <p:nvSpPr>
          <p:cNvPr id="12" name="Oval 11"/>
          <p:cNvSpPr/>
          <p:nvPr/>
        </p:nvSpPr>
        <p:spPr>
          <a:xfrm>
            <a:off x="3941618" y="2016680"/>
            <a:ext cx="990600" cy="955120"/>
          </a:xfrm>
          <a:prstGeom prst="ellipse">
            <a:avLst/>
          </a:prstGeom>
          <a:solidFill>
            <a:srgbClr val="92D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Franklin Gothic Medium Cond" panose="020B0606030402020204" pitchFamily="34" charset="0"/>
              </a:rPr>
              <a:t>Years of Service</a:t>
            </a:r>
          </a:p>
        </p:txBody>
      </p:sp>
      <p:sp>
        <p:nvSpPr>
          <p:cNvPr id="13" name="Oval 12"/>
          <p:cNvSpPr/>
          <p:nvPr/>
        </p:nvSpPr>
        <p:spPr>
          <a:xfrm>
            <a:off x="5465618" y="2016680"/>
            <a:ext cx="990600" cy="955120"/>
          </a:xfrm>
          <a:prstGeom prst="ellipse">
            <a:avLst/>
          </a:prstGeom>
          <a:solidFill>
            <a:schemeClr val="accent1">
              <a:lumMod val="60000"/>
              <a:lumOff val="40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b="1" dirty="0">
                <a:solidFill>
                  <a:srgbClr val="002060"/>
                </a:solidFill>
                <a:latin typeface="Franklin Gothic Medium Cond" panose="020B0606030402020204" pitchFamily="34" charset="0"/>
              </a:rPr>
              <a:t>High-36 Month Average of Base Pay</a:t>
            </a:r>
          </a:p>
        </p:txBody>
      </p:sp>
      <p:sp>
        <p:nvSpPr>
          <p:cNvPr id="14" name="Rectangle 13"/>
          <p:cNvSpPr/>
          <p:nvPr/>
        </p:nvSpPr>
        <p:spPr>
          <a:xfrm>
            <a:off x="228599" y="1524000"/>
            <a:ext cx="8610600" cy="1600200"/>
          </a:xfrm>
          <a:prstGeom prst="rect">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598" y="1524000"/>
            <a:ext cx="8610601" cy="381000"/>
          </a:xfrm>
          <a:prstGeom prst="rect">
            <a:avLst/>
          </a:prstGeom>
          <a:solidFill>
            <a:schemeClr val="accent1">
              <a:lumMod val="40000"/>
              <a:lumOff val="60000"/>
            </a:schemeClr>
          </a:solidFill>
          <a:ln w="28575">
            <a:solidFill>
              <a:schemeClr val="tx1"/>
            </a:solidFill>
          </a:ln>
          <a:effectLst/>
        </p:spPr>
        <p:txBody>
          <a:bodyPr wrap="square" rtlCol="0">
            <a:spAutoFit/>
          </a:bodyPr>
          <a:lstStyle/>
          <a:p>
            <a:r>
              <a:rPr lang="en-US" dirty="0">
                <a:latin typeface="Franklin Gothic Medium Cond" panose="020B0606030402020204" pitchFamily="34" charset="0"/>
              </a:rPr>
              <a:t>Defined Benefit</a:t>
            </a:r>
          </a:p>
        </p:txBody>
      </p:sp>
      <p:sp>
        <p:nvSpPr>
          <p:cNvPr id="16" name="TextBox 15"/>
          <p:cNvSpPr txBox="1"/>
          <p:nvPr/>
        </p:nvSpPr>
        <p:spPr>
          <a:xfrm>
            <a:off x="228600" y="1925949"/>
            <a:ext cx="2286000" cy="1169551"/>
          </a:xfrm>
          <a:prstGeom prst="rect">
            <a:avLst/>
          </a:prstGeom>
          <a:noFill/>
        </p:spPr>
        <p:txBody>
          <a:bodyPr wrap="square" rtlCol="0">
            <a:spAutoFit/>
          </a:bodyPr>
          <a:lstStyle/>
          <a:p>
            <a:pPr marL="166688" indent="-166688">
              <a:buFont typeface="Arial" panose="020B0604020202020204" pitchFamily="34" charset="0"/>
              <a:buChar char="•"/>
            </a:pPr>
            <a:r>
              <a:rPr lang="en-US" sz="1400" dirty="0">
                <a:latin typeface="Arial Narrow" panose="020B0606020202030204" pitchFamily="34" charset="0"/>
              </a:rPr>
              <a:t>Basic qualifications for retirement do not change</a:t>
            </a:r>
          </a:p>
          <a:p>
            <a:pPr marL="166688" indent="-166688">
              <a:buFont typeface="Arial" panose="020B0604020202020204" pitchFamily="34" charset="0"/>
              <a:buChar char="•"/>
            </a:pPr>
            <a:r>
              <a:rPr lang="en-US" sz="1400" dirty="0">
                <a:latin typeface="Arial Narrow" panose="020B0606020202030204" pitchFamily="34" charset="0"/>
              </a:rPr>
              <a:t>The pension is still the primary component of military retirement</a:t>
            </a:r>
          </a:p>
        </p:txBody>
      </p:sp>
      <p:cxnSp>
        <p:nvCxnSpPr>
          <p:cNvPr id="7" name="Straight Connector 6"/>
          <p:cNvCxnSpPr/>
          <p:nvPr/>
        </p:nvCxnSpPr>
        <p:spPr>
          <a:xfrm>
            <a:off x="2590800" y="2016680"/>
            <a:ext cx="0" cy="95512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8600" y="5560621"/>
            <a:ext cx="4223163" cy="1219200"/>
          </a:xfrm>
          <a:prstGeom prst="rect">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8600" y="5560621"/>
            <a:ext cx="4223163" cy="381000"/>
          </a:xfrm>
          <a:prstGeom prst="rect">
            <a:avLst/>
          </a:prstGeom>
          <a:solidFill>
            <a:schemeClr val="accent4">
              <a:lumMod val="40000"/>
              <a:lumOff val="60000"/>
            </a:schemeClr>
          </a:solidFill>
          <a:ln w="28575">
            <a:solidFill>
              <a:schemeClr val="tx1"/>
            </a:solidFill>
          </a:ln>
          <a:effectLst/>
        </p:spPr>
        <p:txBody>
          <a:bodyPr wrap="square" rtlCol="0">
            <a:spAutoFit/>
          </a:bodyPr>
          <a:lstStyle/>
          <a:p>
            <a:r>
              <a:rPr lang="en-US" dirty="0">
                <a:latin typeface="Franklin Gothic Medium Cond" panose="020B0606030402020204" pitchFamily="34" charset="0"/>
              </a:rPr>
              <a:t>Continuation Pay</a:t>
            </a:r>
          </a:p>
        </p:txBody>
      </p:sp>
      <p:sp>
        <p:nvSpPr>
          <p:cNvPr id="22" name="TextBox 21"/>
          <p:cNvSpPr txBox="1"/>
          <p:nvPr/>
        </p:nvSpPr>
        <p:spPr>
          <a:xfrm>
            <a:off x="228601" y="5981581"/>
            <a:ext cx="4117274" cy="738664"/>
          </a:xfrm>
          <a:prstGeom prst="rect">
            <a:avLst/>
          </a:prstGeom>
          <a:noFill/>
        </p:spPr>
        <p:txBody>
          <a:bodyPr wrap="square" rtlCol="0">
            <a:spAutoFit/>
          </a:bodyPr>
          <a:lstStyle/>
          <a:p>
            <a:pPr marL="166688" indent="-166688">
              <a:buFont typeface="Arial" panose="020B0604020202020204" pitchFamily="34" charset="0"/>
              <a:buChar char="•"/>
            </a:pPr>
            <a:r>
              <a:rPr lang="en-US" sz="1400" dirty="0">
                <a:latin typeface="Arial Narrow" panose="020B0606020202030204" pitchFamily="34" charset="0"/>
              </a:rPr>
              <a:t>Mid-career incentive designed to maintain force retention</a:t>
            </a:r>
          </a:p>
          <a:p>
            <a:pPr marL="166688" indent="-166688">
              <a:buFont typeface="Arial" panose="020B0604020202020204" pitchFamily="34" charset="0"/>
              <a:buChar char="•"/>
            </a:pPr>
            <a:r>
              <a:rPr lang="en-US" sz="1400" dirty="0">
                <a:latin typeface="Arial Narrow" panose="020B0606020202030204" pitchFamily="34" charset="0"/>
              </a:rPr>
              <a:t>Payable between 8 and 12 years of service</a:t>
            </a:r>
          </a:p>
          <a:p>
            <a:pPr marL="166688" indent="-166688">
              <a:buFont typeface="Arial" panose="020B0604020202020204" pitchFamily="34" charset="0"/>
              <a:buChar char="•"/>
            </a:pPr>
            <a:r>
              <a:rPr lang="en-US" sz="1400" dirty="0">
                <a:latin typeface="Arial Narrow" panose="020B0606020202030204" pitchFamily="34" charset="0"/>
              </a:rPr>
              <a:t>AC: 2.5x to 13x monthly basic pay (RC: 0.5x to 6x)</a:t>
            </a:r>
          </a:p>
        </p:txBody>
      </p:sp>
      <p:sp>
        <p:nvSpPr>
          <p:cNvPr id="24" name="Rounded Rectangle 23"/>
          <p:cNvSpPr/>
          <p:nvPr/>
        </p:nvSpPr>
        <p:spPr>
          <a:xfrm>
            <a:off x="3505201" y="3670676"/>
            <a:ext cx="1600200" cy="144950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79" y="3700278"/>
            <a:ext cx="1669844" cy="166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rot="19339792">
            <a:off x="3541567" y="4316046"/>
            <a:ext cx="800100" cy="430887"/>
          </a:xfrm>
          <a:prstGeom prst="rect">
            <a:avLst/>
          </a:prstGeom>
          <a:noFill/>
        </p:spPr>
        <p:txBody>
          <a:bodyPr wrap="square" rtlCol="0">
            <a:spAutoFit/>
          </a:bodyPr>
          <a:lstStyle/>
          <a:p>
            <a:r>
              <a:rPr lang="en-US" sz="1100" dirty="0">
                <a:solidFill>
                  <a:schemeClr val="accent6"/>
                </a:solidFill>
                <a:latin typeface="Arial Narrow" panose="020B0606020202030204" pitchFamily="34" charset="0"/>
              </a:rPr>
              <a:t>AFTER 60 DAYS</a:t>
            </a:r>
          </a:p>
        </p:txBody>
      </p:sp>
      <p:sp>
        <p:nvSpPr>
          <p:cNvPr id="30" name="Rounded Rectangle 29"/>
          <p:cNvSpPr/>
          <p:nvPr/>
        </p:nvSpPr>
        <p:spPr>
          <a:xfrm>
            <a:off x="5129894" y="3670675"/>
            <a:ext cx="1423306" cy="14495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rot="19086457">
            <a:off x="5119212" y="4278515"/>
            <a:ext cx="800100" cy="430887"/>
          </a:xfrm>
          <a:prstGeom prst="rect">
            <a:avLst/>
          </a:prstGeom>
          <a:noFill/>
        </p:spPr>
        <p:txBody>
          <a:bodyPr wrap="square" rtlCol="0">
            <a:spAutoFit/>
          </a:bodyPr>
          <a:lstStyle/>
          <a:p>
            <a:r>
              <a:rPr lang="en-US" sz="1100" dirty="0">
                <a:solidFill>
                  <a:srgbClr val="00B050"/>
                </a:solidFill>
                <a:latin typeface="Arial Narrow" panose="020B0606020202030204" pitchFamily="34" charset="0"/>
              </a:rPr>
              <a:t>AFTER 2 YEARS</a:t>
            </a:r>
          </a:p>
        </p:txBody>
      </p:sp>
      <p:sp>
        <p:nvSpPr>
          <p:cNvPr id="28" name="TextBox 27"/>
          <p:cNvSpPr txBox="1"/>
          <p:nvPr/>
        </p:nvSpPr>
        <p:spPr>
          <a:xfrm>
            <a:off x="6934200" y="2514600"/>
            <a:ext cx="1600200" cy="646331"/>
          </a:xfrm>
          <a:prstGeom prst="rect">
            <a:avLst/>
          </a:prstGeom>
          <a:noFill/>
        </p:spPr>
        <p:txBody>
          <a:bodyPr wrap="square" rtlCol="0">
            <a:spAutoFit/>
          </a:bodyPr>
          <a:lstStyle/>
          <a:p>
            <a:r>
              <a:rPr lang="en-US" b="1" dirty="0">
                <a:solidFill>
                  <a:schemeClr val="bg1"/>
                </a:solidFill>
              </a:rPr>
              <a:t>Monthly Retired Pay</a:t>
            </a:r>
          </a:p>
        </p:txBody>
      </p:sp>
      <p:sp>
        <p:nvSpPr>
          <p:cNvPr id="4" name="TextBox 3"/>
          <p:cNvSpPr txBox="1"/>
          <p:nvPr/>
        </p:nvSpPr>
        <p:spPr>
          <a:xfrm>
            <a:off x="2133600" y="1572486"/>
            <a:ext cx="6934200" cy="292388"/>
          </a:xfrm>
          <a:prstGeom prst="rect">
            <a:avLst/>
          </a:prstGeom>
          <a:noFill/>
        </p:spPr>
        <p:txBody>
          <a:bodyPr wrap="square" rtlCol="0">
            <a:spAutoFit/>
          </a:bodyPr>
          <a:lstStyle/>
          <a:p>
            <a:r>
              <a:rPr lang="en-US" sz="1300" b="1" i="1" dirty="0">
                <a:solidFill>
                  <a:srgbClr val="003399"/>
                </a:solidFill>
                <a:latin typeface="Century Schoolbook" panose="02040604050505020304" pitchFamily="18" charset="0"/>
              </a:rPr>
              <a:t>For non-regular retirement, at age 60 or earlier with creditable active service</a:t>
            </a:r>
          </a:p>
        </p:txBody>
      </p:sp>
      <p:sp>
        <p:nvSpPr>
          <p:cNvPr id="29" name="Rectangle 28"/>
          <p:cNvSpPr/>
          <p:nvPr/>
        </p:nvSpPr>
        <p:spPr>
          <a:xfrm>
            <a:off x="4642755" y="5562600"/>
            <a:ext cx="4208320" cy="1219200"/>
          </a:xfrm>
          <a:prstGeom prst="rect">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642755" y="5562600"/>
            <a:ext cx="4208320" cy="381000"/>
          </a:xfrm>
          <a:prstGeom prst="rect">
            <a:avLst/>
          </a:prstGeom>
          <a:solidFill>
            <a:schemeClr val="accent3">
              <a:lumMod val="40000"/>
              <a:lumOff val="60000"/>
            </a:schemeClr>
          </a:solidFill>
          <a:ln w="28575">
            <a:solidFill>
              <a:schemeClr val="tx1"/>
            </a:solidFill>
          </a:ln>
          <a:effectLst/>
        </p:spPr>
        <p:txBody>
          <a:bodyPr wrap="square" rtlCol="0">
            <a:spAutoFit/>
          </a:bodyPr>
          <a:lstStyle/>
          <a:p>
            <a:r>
              <a:rPr lang="en-US" dirty="0">
                <a:latin typeface="Franklin Gothic Medium Cond" panose="020B0606030402020204" pitchFamily="34" charset="0"/>
              </a:rPr>
              <a:t>Lump Sum</a:t>
            </a:r>
          </a:p>
        </p:txBody>
      </p:sp>
      <p:sp>
        <p:nvSpPr>
          <p:cNvPr id="33" name="TextBox 32"/>
          <p:cNvSpPr txBox="1"/>
          <p:nvPr/>
        </p:nvSpPr>
        <p:spPr>
          <a:xfrm>
            <a:off x="4733801" y="5981581"/>
            <a:ext cx="4117274" cy="738664"/>
          </a:xfrm>
          <a:prstGeom prst="rect">
            <a:avLst/>
          </a:prstGeom>
          <a:noFill/>
        </p:spPr>
        <p:txBody>
          <a:bodyPr wrap="square" rtlCol="0">
            <a:spAutoFit/>
          </a:bodyPr>
          <a:lstStyle/>
          <a:p>
            <a:pPr marL="166688" indent="-166688">
              <a:buFont typeface="Arial" panose="020B0604020202020204" pitchFamily="34" charset="0"/>
              <a:buChar char="•"/>
            </a:pPr>
            <a:r>
              <a:rPr lang="en-US" sz="1400" dirty="0">
                <a:latin typeface="Arial Narrow" panose="020B0606020202030204" pitchFamily="34" charset="0"/>
              </a:rPr>
              <a:t>May elect lump sum of 25% or 50% at retirement</a:t>
            </a:r>
          </a:p>
          <a:p>
            <a:pPr marL="166688" indent="-166688">
              <a:buFont typeface="Arial" panose="020B0604020202020204" pitchFamily="34" charset="0"/>
              <a:buChar char="•"/>
            </a:pPr>
            <a:r>
              <a:rPr lang="en-US" sz="1400" dirty="0">
                <a:latin typeface="Arial Narrow" panose="020B0606020202030204" pitchFamily="34" charset="0"/>
              </a:rPr>
              <a:t>Discounted present value from retirement to age 67</a:t>
            </a:r>
          </a:p>
          <a:p>
            <a:pPr marL="166688" indent="-166688">
              <a:buFont typeface="Arial" panose="020B0604020202020204" pitchFamily="34" charset="0"/>
              <a:buChar char="•"/>
            </a:pPr>
            <a:r>
              <a:rPr lang="en-US" sz="1400" dirty="0">
                <a:latin typeface="Arial Narrow" panose="020B0606020202030204" pitchFamily="34" charset="0"/>
              </a:rPr>
              <a:t>At age 67, reverts back to full annuity</a:t>
            </a:r>
          </a:p>
        </p:txBody>
      </p:sp>
    </p:spTree>
    <p:extLst>
      <p:ext uri="{BB962C8B-B14F-4D97-AF65-F5344CB8AC3E}">
        <p14:creationId xmlns:p14="http://schemas.microsoft.com/office/powerpoint/2010/main" val="366066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 grpId="0"/>
      <p:bldP spid="19" grpId="0" animBg="1"/>
      <p:bldP spid="20" grpId="0" animBg="1"/>
      <p:bldP spid="22" grpId="0"/>
      <p:bldP spid="24" grpId="0" animBg="1"/>
      <p:bldP spid="26" grpId="0"/>
      <p:bldP spid="30" grpId="0" animBg="1"/>
      <p:bldP spid="31" grpId="0"/>
      <p:bldP spid="29" grpId="0" animBg="1"/>
      <p:bldP spid="32"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164"/>
          <p:cNvSpPr/>
          <p:nvPr/>
        </p:nvSpPr>
        <p:spPr>
          <a:xfrm>
            <a:off x="4187202" y="1967174"/>
            <a:ext cx="85761" cy="137160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89" name="Rectangle 88"/>
          <p:cNvSpPr/>
          <p:nvPr/>
        </p:nvSpPr>
        <p:spPr>
          <a:xfrm>
            <a:off x="2372287" y="2527689"/>
            <a:ext cx="90511" cy="806915"/>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2" name="Title 1"/>
          <p:cNvSpPr>
            <a:spLocks noGrp="1"/>
          </p:cNvSpPr>
          <p:nvPr>
            <p:ph type="title"/>
          </p:nvPr>
        </p:nvSpPr>
        <p:spPr>
          <a:xfrm>
            <a:off x="990600" y="641866"/>
            <a:ext cx="7162800" cy="838200"/>
          </a:xfrm>
        </p:spPr>
        <p:txBody>
          <a:bodyPr>
            <a:normAutofit/>
          </a:bodyPr>
          <a:lstStyle/>
          <a:p>
            <a:r>
              <a:rPr lang="en-US" sz="3200" spc="-150" dirty="0">
                <a:latin typeface="Arial" charset="0"/>
                <a:ea typeface="Arial" charset="0"/>
                <a:cs typeface="Arial" charset="0"/>
              </a:rPr>
              <a:t>Lump Sum Option</a:t>
            </a:r>
          </a:p>
        </p:txBody>
      </p:sp>
      <p:sp>
        <p:nvSpPr>
          <p:cNvPr id="94" name="Freeform 93"/>
          <p:cNvSpPr/>
          <p:nvPr/>
        </p:nvSpPr>
        <p:spPr>
          <a:xfrm>
            <a:off x="4637401" y="4799340"/>
            <a:ext cx="613936" cy="687059"/>
          </a:xfrm>
          <a:custGeom>
            <a:avLst/>
            <a:gdLst>
              <a:gd name="connsiteX0" fmla="*/ 543173 w 1089330"/>
              <a:gd name="connsiteY0" fmla="*/ 0 h 1227483"/>
              <a:gd name="connsiteX1" fmla="*/ 572494 w 1089330"/>
              <a:gd name="connsiteY1" fmla="*/ 10933 h 1227483"/>
              <a:gd name="connsiteX2" fmla="*/ 577464 w 1089330"/>
              <a:gd name="connsiteY2" fmla="*/ 57150 h 1227483"/>
              <a:gd name="connsiteX3" fmla="*/ 577245 w 1089330"/>
              <a:gd name="connsiteY3" fmla="*/ 68732 h 1227483"/>
              <a:gd name="connsiteX4" fmla="*/ 591689 w 1089330"/>
              <a:gd name="connsiteY4" fmla="*/ 68425 h 1227483"/>
              <a:gd name="connsiteX5" fmla="*/ 618411 w 1089330"/>
              <a:gd name="connsiteY5" fmla="*/ 69302 h 1227483"/>
              <a:gd name="connsiteX6" fmla="*/ 628153 w 1089330"/>
              <a:gd name="connsiteY6" fmla="*/ 58641 h 1227483"/>
              <a:gd name="connsiteX7" fmla="*/ 675861 w 1089330"/>
              <a:gd name="connsiteY7" fmla="*/ 2982 h 1227483"/>
              <a:gd name="connsiteX8" fmla="*/ 723569 w 1089330"/>
              <a:gd name="connsiteY8" fmla="*/ 26836 h 1227483"/>
              <a:gd name="connsiteX9" fmla="*/ 749822 w 1089330"/>
              <a:gd name="connsiteY9" fmla="*/ 107878 h 1227483"/>
              <a:gd name="connsiteX10" fmla="*/ 742334 w 1089330"/>
              <a:gd name="connsiteY10" fmla="*/ 110506 h 1227483"/>
              <a:gd name="connsiteX11" fmla="*/ 740962 w 1089330"/>
              <a:gd name="connsiteY11" fmla="*/ 148093 h 1227483"/>
              <a:gd name="connsiteX12" fmla="*/ 747422 w 1089330"/>
              <a:gd name="connsiteY12" fmla="*/ 249472 h 1227483"/>
              <a:gd name="connsiteX13" fmla="*/ 970494 w 1089330"/>
              <a:gd name="connsiteY13" fmla="*/ 466020 h 1227483"/>
              <a:gd name="connsiteX14" fmla="*/ 975700 w 1089330"/>
              <a:gd name="connsiteY14" fmla="*/ 493690 h 1227483"/>
              <a:gd name="connsiteX15" fmla="*/ 996310 w 1089330"/>
              <a:gd name="connsiteY15" fmla="*/ 514658 h 1227483"/>
              <a:gd name="connsiteX16" fmla="*/ 1089330 w 1089330"/>
              <a:gd name="connsiteY16" fmla="*/ 770283 h 1227483"/>
              <a:gd name="connsiteX17" fmla="*/ 544665 w 1089330"/>
              <a:gd name="connsiteY17" fmla="*/ 1227483 h 1227483"/>
              <a:gd name="connsiteX18" fmla="*/ 0 w 1089330"/>
              <a:gd name="connsiteY18" fmla="*/ 770283 h 1227483"/>
              <a:gd name="connsiteX19" fmla="*/ 42803 w 1089330"/>
              <a:gd name="connsiteY19" fmla="*/ 592320 h 1227483"/>
              <a:gd name="connsiteX20" fmla="*/ 88459 w 1089330"/>
              <a:gd name="connsiteY20" fmla="*/ 521712 h 1227483"/>
              <a:gd name="connsiteX21" fmla="*/ 91315 w 1089330"/>
              <a:gd name="connsiteY21" fmla="*/ 499628 h 1227483"/>
              <a:gd name="connsiteX22" fmla="*/ 310101 w 1089330"/>
              <a:gd name="connsiteY22" fmla="*/ 265375 h 1227483"/>
              <a:gd name="connsiteX23" fmla="*/ 338040 w 1089330"/>
              <a:gd name="connsiteY23" fmla="*/ 111225 h 1227483"/>
              <a:gd name="connsiteX24" fmla="*/ 344780 w 1089330"/>
              <a:gd name="connsiteY24" fmla="*/ 106851 h 1227483"/>
              <a:gd name="connsiteX25" fmla="*/ 341906 w 1089330"/>
              <a:gd name="connsiteY25" fmla="*/ 106349 h 1227483"/>
              <a:gd name="connsiteX26" fmla="*/ 381662 w 1089330"/>
              <a:gd name="connsiteY26" fmla="*/ 18884 h 1227483"/>
              <a:gd name="connsiteX27" fmla="*/ 445273 w 1089330"/>
              <a:gd name="connsiteY27" fmla="*/ 34787 h 1227483"/>
              <a:gd name="connsiteX28" fmla="*/ 454218 w 1089330"/>
              <a:gd name="connsiteY28" fmla="*/ 73052 h 1227483"/>
              <a:gd name="connsiteX29" fmla="*/ 454652 w 1089330"/>
              <a:gd name="connsiteY29" fmla="*/ 77465 h 1227483"/>
              <a:gd name="connsiteX30" fmla="*/ 474658 w 1089330"/>
              <a:gd name="connsiteY30" fmla="*/ 75564 h 1227483"/>
              <a:gd name="connsiteX31" fmla="*/ 482047 w 1089330"/>
              <a:gd name="connsiteY31" fmla="*/ 58640 h 1227483"/>
              <a:gd name="connsiteX32" fmla="*/ 508883 w 1089330"/>
              <a:gd name="connsiteY32" fmla="*/ 10933 h 1227483"/>
              <a:gd name="connsiteX33" fmla="*/ 543173 w 1089330"/>
              <a:gd name="connsiteY33" fmla="*/ 0 h 122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9330" h="1227483">
                <a:moveTo>
                  <a:pt x="543173" y="0"/>
                </a:moveTo>
                <a:cubicBezTo>
                  <a:pt x="555266" y="0"/>
                  <a:pt x="566531" y="3644"/>
                  <a:pt x="572494" y="10933"/>
                </a:cubicBezTo>
                <a:cubicBezTo>
                  <a:pt x="578458" y="18221"/>
                  <a:pt x="578126" y="38100"/>
                  <a:pt x="577464" y="57150"/>
                </a:cubicBezTo>
                <a:lnTo>
                  <a:pt x="577245" y="68732"/>
                </a:lnTo>
                <a:lnTo>
                  <a:pt x="591689" y="68425"/>
                </a:lnTo>
                <a:lnTo>
                  <a:pt x="618411" y="69302"/>
                </a:lnTo>
                <a:lnTo>
                  <a:pt x="628153" y="58641"/>
                </a:lnTo>
                <a:cubicBezTo>
                  <a:pt x="644056" y="42739"/>
                  <a:pt x="659958" y="8283"/>
                  <a:pt x="675861" y="2982"/>
                </a:cubicBezTo>
                <a:cubicBezTo>
                  <a:pt x="691764" y="-2319"/>
                  <a:pt x="714293" y="8283"/>
                  <a:pt x="723569" y="26836"/>
                </a:cubicBezTo>
                <a:cubicBezTo>
                  <a:pt x="731686" y="43070"/>
                  <a:pt x="780387" y="88727"/>
                  <a:pt x="749822" y="107878"/>
                </a:cubicBezTo>
                <a:lnTo>
                  <a:pt x="742334" y="110506"/>
                </a:lnTo>
                <a:lnTo>
                  <a:pt x="740962" y="148093"/>
                </a:lnTo>
                <a:cubicBezTo>
                  <a:pt x="735827" y="177579"/>
                  <a:pt x="727544" y="213028"/>
                  <a:pt x="747422" y="249472"/>
                </a:cubicBezTo>
                <a:cubicBezTo>
                  <a:pt x="777239" y="304137"/>
                  <a:pt x="936017" y="399801"/>
                  <a:pt x="970494" y="466020"/>
                </a:cubicBezTo>
                <a:lnTo>
                  <a:pt x="975700" y="493690"/>
                </a:lnTo>
                <a:lnTo>
                  <a:pt x="996310" y="514658"/>
                </a:lnTo>
                <a:cubicBezTo>
                  <a:pt x="1055038" y="587628"/>
                  <a:pt x="1089330" y="675594"/>
                  <a:pt x="1089330" y="770283"/>
                </a:cubicBezTo>
                <a:cubicBezTo>
                  <a:pt x="1089330" y="1022788"/>
                  <a:pt x="845475" y="1227483"/>
                  <a:pt x="544665" y="1227483"/>
                </a:cubicBezTo>
                <a:cubicBezTo>
                  <a:pt x="243855" y="1227483"/>
                  <a:pt x="0" y="1022788"/>
                  <a:pt x="0" y="770283"/>
                </a:cubicBezTo>
                <a:cubicBezTo>
                  <a:pt x="0" y="707157"/>
                  <a:pt x="15241" y="647019"/>
                  <a:pt x="42803" y="592320"/>
                </a:cubicBezTo>
                <a:lnTo>
                  <a:pt x="88459" y="521712"/>
                </a:lnTo>
                <a:lnTo>
                  <a:pt x="91315" y="499628"/>
                </a:lnTo>
                <a:cubicBezTo>
                  <a:pt x="122499" y="430861"/>
                  <a:pt x="279290" y="322028"/>
                  <a:pt x="310101" y="265375"/>
                </a:cubicBezTo>
                <a:cubicBezTo>
                  <a:pt x="346048" y="199280"/>
                  <a:pt x="303869" y="144345"/>
                  <a:pt x="338040" y="111225"/>
                </a:cubicBezTo>
                <a:lnTo>
                  <a:pt x="344780" y="106851"/>
                </a:lnTo>
                <a:lnTo>
                  <a:pt x="341906" y="106349"/>
                </a:lnTo>
                <a:cubicBezTo>
                  <a:pt x="283596" y="90446"/>
                  <a:pt x="364434" y="30811"/>
                  <a:pt x="381662" y="18884"/>
                </a:cubicBezTo>
                <a:cubicBezTo>
                  <a:pt x="398890" y="6957"/>
                  <a:pt x="432021" y="21535"/>
                  <a:pt x="445273" y="34787"/>
                </a:cubicBezTo>
                <a:cubicBezTo>
                  <a:pt x="451899" y="41413"/>
                  <a:pt x="453224" y="58309"/>
                  <a:pt x="454218" y="73052"/>
                </a:cubicBezTo>
                <a:lnTo>
                  <a:pt x="454652" y="77465"/>
                </a:lnTo>
                <a:lnTo>
                  <a:pt x="474658" y="75564"/>
                </a:lnTo>
                <a:lnTo>
                  <a:pt x="482047" y="58640"/>
                </a:lnTo>
                <a:cubicBezTo>
                  <a:pt x="490330" y="39093"/>
                  <a:pt x="499607" y="18221"/>
                  <a:pt x="508883" y="10933"/>
                </a:cubicBezTo>
                <a:cubicBezTo>
                  <a:pt x="518160" y="3644"/>
                  <a:pt x="531081" y="0"/>
                  <a:pt x="543173" y="0"/>
                </a:cubicBezTo>
                <a:close/>
              </a:path>
            </a:pathLst>
          </a:custGeom>
          <a:solidFill>
            <a:schemeClr val="bg2">
              <a:lumMod val="7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5" name="TextBox 7"/>
          <p:cNvSpPr txBox="1"/>
          <p:nvPr/>
        </p:nvSpPr>
        <p:spPr>
          <a:xfrm>
            <a:off x="4724400" y="4845842"/>
            <a:ext cx="3180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uLnTx/>
                <a:uFillTx/>
                <a:latin typeface="Arial" charset="0"/>
                <a:ea typeface="Arial" charset="0"/>
                <a:cs typeface="Arial" charset="0"/>
              </a:rPr>
              <a:t>$</a:t>
            </a:r>
          </a:p>
        </p:txBody>
      </p:sp>
      <p:sp>
        <p:nvSpPr>
          <p:cNvPr id="97" name="Rectangle 96"/>
          <p:cNvSpPr/>
          <p:nvPr/>
        </p:nvSpPr>
        <p:spPr>
          <a:xfrm>
            <a:off x="4609106" y="5765737"/>
            <a:ext cx="79513" cy="329184"/>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8" name="Rectangle 97"/>
          <p:cNvSpPr/>
          <p:nvPr/>
        </p:nvSpPr>
        <p:spPr>
          <a:xfrm>
            <a:off x="4755258" y="5749834"/>
            <a:ext cx="85761" cy="338328"/>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9" name="Rectangle 98"/>
          <p:cNvSpPr/>
          <p:nvPr/>
        </p:nvSpPr>
        <p:spPr>
          <a:xfrm>
            <a:off x="4899707" y="5743207"/>
            <a:ext cx="85761" cy="347472"/>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0" name="Rectangle 99"/>
          <p:cNvSpPr/>
          <p:nvPr/>
        </p:nvSpPr>
        <p:spPr>
          <a:xfrm>
            <a:off x="5052107" y="5736587"/>
            <a:ext cx="85761" cy="356616"/>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1" name="Rectangle 100"/>
          <p:cNvSpPr/>
          <p:nvPr/>
        </p:nvSpPr>
        <p:spPr>
          <a:xfrm>
            <a:off x="5223786" y="5726669"/>
            <a:ext cx="79513" cy="365760"/>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2" name="Rectangle 101"/>
          <p:cNvSpPr/>
          <p:nvPr/>
        </p:nvSpPr>
        <p:spPr>
          <a:xfrm>
            <a:off x="5369938" y="5718718"/>
            <a:ext cx="85761" cy="374904"/>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3" name="Rectangle 102"/>
          <p:cNvSpPr/>
          <p:nvPr/>
        </p:nvSpPr>
        <p:spPr>
          <a:xfrm>
            <a:off x="5522338" y="5704139"/>
            <a:ext cx="85761" cy="384048"/>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4" name="Rectangle 103"/>
          <p:cNvSpPr/>
          <p:nvPr/>
        </p:nvSpPr>
        <p:spPr>
          <a:xfrm>
            <a:off x="5666787" y="5697519"/>
            <a:ext cx="85761" cy="393192"/>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5" name="Rectangle 104"/>
          <p:cNvSpPr/>
          <p:nvPr/>
        </p:nvSpPr>
        <p:spPr>
          <a:xfrm>
            <a:off x="5825808" y="5689562"/>
            <a:ext cx="85761" cy="402336"/>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6" name="Rectangle 105"/>
          <p:cNvSpPr/>
          <p:nvPr/>
        </p:nvSpPr>
        <p:spPr>
          <a:xfrm>
            <a:off x="5970257" y="5682942"/>
            <a:ext cx="85761" cy="411480"/>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7" name="Rectangle 106"/>
          <p:cNvSpPr/>
          <p:nvPr/>
        </p:nvSpPr>
        <p:spPr>
          <a:xfrm>
            <a:off x="6120954" y="5671450"/>
            <a:ext cx="79513" cy="420624"/>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8" name="Rectangle 107"/>
          <p:cNvSpPr/>
          <p:nvPr/>
        </p:nvSpPr>
        <p:spPr>
          <a:xfrm>
            <a:off x="6267106" y="5663498"/>
            <a:ext cx="85761" cy="429768"/>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9" name="Rectangle 108"/>
          <p:cNvSpPr/>
          <p:nvPr/>
        </p:nvSpPr>
        <p:spPr>
          <a:xfrm>
            <a:off x="6411555" y="5656871"/>
            <a:ext cx="85761" cy="438912"/>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0" name="Rectangle 109"/>
          <p:cNvSpPr/>
          <p:nvPr/>
        </p:nvSpPr>
        <p:spPr>
          <a:xfrm>
            <a:off x="6563955" y="5650251"/>
            <a:ext cx="85761" cy="438912"/>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1" name="Rectangle 110"/>
          <p:cNvSpPr/>
          <p:nvPr/>
        </p:nvSpPr>
        <p:spPr>
          <a:xfrm>
            <a:off x="6735634" y="5640333"/>
            <a:ext cx="79513" cy="448056"/>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2" name="Rectangle 111"/>
          <p:cNvSpPr/>
          <p:nvPr/>
        </p:nvSpPr>
        <p:spPr>
          <a:xfrm>
            <a:off x="6873835" y="5633940"/>
            <a:ext cx="85761" cy="457200"/>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3" name="Rectangle 112"/>
          <p:cNvSpPr/>
          <p:nvPr/>
        </p:nvSpPr>
        <p:spPr>
          <a:xfrm>
            <a:off x="7026235" y="5626171"/>
            <a:ext cx="85761" cy="466344"/>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4" name="Rectangle 113"/>
          <p:cNvSpPr/>
          <p:nvPr/>
        </p:nvSpPr>
        <p:spPr>
          <a:xfrm>
            <a:off x="7177970" y="5618220"/>
            <a:ext cx="85761" cy="475488"/>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5" name="Rectangle 114"/>
          <p:cNvSpPr/>
          <p:nvPr/>
        </p:nvSpPr>
        <p:spPr>
          <a:xfrm>
            <a:off x="7336990" y="5605002"/>
            <a:ext cx="85761" cy="484632"/>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6" name="Rectangle 115"/>
          <p:cNvSpPr/>
          <p:nvPr/>
        </p:nvSpPr>
        <p:spPr>
          <a:xfrm>
            <a:off x="7490580" y="5595858"/>
            <a:ext cx="85761" cy="493776"/>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7" name="Rectangle 116"/>
          <p:cNvSpPr/>
          <p:nvPr/>
        </p:nvSpPr>
        <p:spPr>
          <a:xfrm>
            <a:off x="7633840" y="5176427"/>
            <a:ext cx="85761" cy="914400"/>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8" name="Rectangle 117"/>
          <p:cNvSpPr/>
          <p:nvPr/>
        </p:nvSpPr>
        <p:spPr>
          <a:xfrm>
            <a:off x="7764341" y="5167283"/>
            <a:ext cx="85761" cy="923544"/>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19" name="Rectangle 118"/>
          <p:cNvSpPr/>
          <p:nvPr/>
        </p:nvSpPr>
        <p:spPr>
          <a:xfrm>
            <a:off x="7905811" y="5156292"/>
            <a:ext cx="85761" cy="932688"/>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0" name="Rectangle 119"/>
          <p:cNvSpPr/>
          <p:nvPr/>
        </p:nvSpPr>
        <p:spPr>
          <a:xfrm>
            <a:off x="8035762" y="5153515"/>
            <a:ext cx="85761" cy="941832"/>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1" name="Rectangle 120"/>
          <p:cNvSpPr/>
          <p:nvPr/>
        </p:nvSpPr>
        <p:spPr>
          <a:xfrm>
            <a:off x="8175560" y="5138230"/>
            <a:ext cx="85761" cy="950976"/>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2" name="Rectangle 121"/>
          <p:cNvSpPr/>
          <p:nvPr/>
        </p:nvSpPr>
        <p:spPr>
          <a:xfrm>
            <a:off x="8306061" y="5129086"/>
            <a:ext cx="85761" cy="960120"/>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3" name="Rectangle 122"/>
          <p:cNvSpPr/>
          <p:nvPr/>
        </p:nvSpPr>
        <p:spPr>
          <a:xfrm>
            <a:off x="8434280" y="5119502"/>
            <a:ext cx="85761" cy="969264"/>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4" name="Rectangle 123"/>
          <p:cNvSpPr/>
          <p:nvPr/>
        </p:nvSpPr>
        <p:spPr>
          <a:xfrm>
            <a:off x="8569531" y="5115318"/>
            <a:ext cx="85761" cy="978408"/>
          </a:xfrm>
          <a:prstGeom prst="rect">
            <a:avLst/>
          </a:prstGeom>
          <a:solidFill>
            <a:srgbClr val="5B9BD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6" name="Rectangle 125"/>
          <p:cNvSpPr/>
          <p:nvPr/>
        </p:nvSpPr>
        <p:spPr>
          <a:xfrm>
            <a:off x="4605546" y="2671525"/>
            <a:ext cx="85761" cy="676656"/>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7" name="Rectangle 126"/>
          <p:cNvSpPr/>
          <p:nvPr/>
        </p:nvSpPr>
        <p:spPr>
          <a:xfrm>
            <a:off x="4739812" y="2659512"/>
            <a:ext cx="85761" cy="685800"/>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8" name="Rectangle 127"/>
          <p:cNvSpPr/>
          <p:nvPr/>
        </p:nvSpPr>
        <p:spPr>
          <a:xfrm>
            <a:off x="4871547" y="2649978"/>
            <a:ext cx="85761" cy="69494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9" name="Rectangle 128"/>
          <p:cNvSpPr/>
          <p:nvPr/>
        </p:nvSpPr>
        <p:spPr>
          <a:xfrm>
            <a:off x="5001498" y="2642417"/>
            <a:ext cx="85761" cy="70408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0" name="Rectangle 129"/>
          <p:cNvSpPr/>
          <p:nvPr/>
        </p:nvSpPr>
        <p:spPr>
          <a:xfrm>
            <a:off x="5139122" y="2638215"/>
            <a:ext cx="85761" cy="713232"/>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1" name="Rectangle 130"/>
          <p:cNvSpPr/>
          <p:nvPr/>
        </p:nvSpPr>
        <p:spPr>
          <a:xfrm>
            <a:off x="5268482" y="2629612"/>
            <a:ext cx="100137" cy="722376"/>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2" name="Rectangle 131"/>
          <p:cNvSpPr/>
          <p:nvPr/>
        </p:nvSpPr>
        <p:spPr>
          <a:xfrm>
            <a:off x="5403733" y="2621661"/>
            <a:ext cx="88951" cy="73251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3" name="Rectangle 132"/>
          <p:cNvSpPr/>
          <p:nvPr/>
        </p:nvSpPr>
        <p:spPr>
          <a:xfrm>
            <a:off x="5541578" y="2612209"/>
            <a:ext cx="85761" cy="74066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4" name="Rectangle 133"/>
          <p:cNvSpPr/>
          <p:nvPr/>
        </p:nvSpPr>
        <p:spPr>
          <a:xfrm>
            <a:off x="5680438" y="2610784"/>
            <a:ext cx="85761" cy="74066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5" name="Rectangle 134"/>
          <p:cNvSpPr/>
          <p:nvPr/>
        </p:nvSpPr>
        <p:spPr>
          <a:xfrm>
            <a:off x="5815728" y="2596697"/>
            <a:ext cx="85761" cy="74980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6" name="Rectangle 135"/>
          <p:cNvSpPr/>
          <p:nvPr/>
        </p:nvSpPr>
        <p:spPr>
          <a:xfrm>
            <a:off x="5951859" y="2584617"/>
            <a:ext cx="84089" cy="768096"/>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7" name="Rectangle 136"/>
          <p:cNvSpPr/>
          <p:nvPr/>
        </p:nvSpPr>
        <p:spPr>
          <a:xfrm>
            <a:off x="6091657" y="2562967"/>
            <a:ext cx="88043" cy="78638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8" name="Rectangle 137"/>
          <p:cNvSpPr/>
          <p:nvPr/>
        </p:nvSpPr>
        <p:spPr>
          <a:xfrm>
            <a:off x="6222158" y="2560760"/>
            <a:ext cx="90511" cy="79552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9" name="Rectangle 138"/>
          <p:cNvSpPr/>
          <p:nvPr/>
        </p:nvSpPr>
        <p:spPr>
          <a:xfrm>
            <a:off x="6350377" y="2552810"/>
            <a:ext cx="90511" cy="80452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0" name="Rectangle 139"/>
          <p:cNvSpPr/>
          <p:nvPr/>
        </p:nvSpPr>
        <p:spPr>
          <a:xfrm>
            <a:off x="6485628" y="2544859"/>
            <a:ext cx="107911" cy="809487"/>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1" name="Rectangle 140"/>
          <p:cNvSpPr/>
          <p:nvPr/>
        </p:nvSpPr>
        <p:spPr>
          <a:xfrm>
            <a:off x="7493071" y="2449858"/>
            <a:ext cx="85761" cy="905256"/>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2" name="Rectangle 141"/>
          <p:cNvSpPr/>
          <p:nvPr/>
        </p:nvSpPr>
        <p:spPr>
          <a:xfrm>
            <a:off x="7623572" y="2432763"/>
            <a:ext cx="85761" cy="92354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3" name="Rectangle 142"/>
          <p:cNvSpPr/>
          <p:nvPr/>
        </p:nvSpPr>
        <p:spPr>
          <a:xfrm>
            <a:off x="7765042" y="2421772"/>
            <a:ext cx="85761" cy="93268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4" name="Rectangle 143"/>
          <p:cNvSpPr/>
          <p:nvPr/>
        </p:nvSpPr>
        <p:spPr>
          <a:xfrm>
            <a:off x="7894993" y="2411044"/>
            <a:ext cx="85761" cy="941832"/>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5" name="Rectangle 144"/>
          <p:cNvSpPr/>
          <p:nvPr/>
        </p:nvSpPr>
        <p:spPr>
          <a:xfrm>
            <a:off x="8034791" y="2403710"/>
            <a:ext cx="85761" cy="950976"/>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6" name="Rectangle 145"/>
          <p:cNvSpPr/>
          <p:nvPr/>
        </p:nvSpPr>
        <p:spPr>
          <a:xfrm>
            <a:off x="8165292" y="2394566"/>
            <a:ext cx="85761" cy="960120"/>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7" name="Rectangle 146"/>
          <p:cNvSpPr/>
          <p:nvPr/>
        </p:nvSpPr>
        <p:spPr>
          <a:xfrm>
            <a:off x="8293511" y="2384982"/>
            <a:ext cx="85761" cy="96926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8" name="Rectangle 147"/>
          <p:cNvSpPr/>
          <p:nvPr/>
        </p:nvSpPr>
        <p:spPr>
          <a:xfrm>
            <a:off x="8428762" y="2380798"/>
            <a:ext cx="85761" cy="97840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9" name="Rectangle 148"/>
          <p:cNvSpPr/>
          <p:nvPr/>
        </p:nvSpPr>
        <p:spPr>
          <a:xfrm>
            <a:off x="6645619" y="2530019"/>
            <a:ext cx="90269" cy="822960"/>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50" name="Rectangle 149"/>
          <p:cNvSpPr/>
          <p:nvPr/>
        </p:nvSpPr>
        <p:spPr>
          <a:xfrm>
            <a:off x="6781722" y="2520875"/>
            <a:ext cx="84089" cy="83210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51" name="Rectangle 150"/>
          <p:cNvSpPr/>
          <p:nvPr/>
        </p:nvSpPr>
        <p:spPr>
          <a:xfrm>
            <a:off x="6921940" y="2510231"/>
            <a:ext cx="88043" cy="841248"/>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52" name="Rectangle 151"/>
          <p:cNvSpPr/>
          <p:nvPr/>
        </p:nvSpPr>
        <p:spPr>
          <a:xfrm>
            <a:off x="7060256" y="2498763"/>
            <a:ext cx="90511" cy="850392"/>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53" name="Rectangle 152"/>
          <p:cNvSpPr/>
          <p:nvPr/>
        </p:nvSpPr>
        <p:spPr>
          <a:xfrm>
            <a:off x="7213720" y="2498874"/>
            <a:ext cx="90511" cy="859536"/>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54" name="Rectangle 153"/>
          <p:cNvSpPr/>
          <p:nvPr/>
        </p:nvSpPr>
        <p:spPr>
          <a:xfrm>
            <a:off x="7354237" y="2474817"/>
            <a:ext cx="87719" cy="877824"/>
          </a:xfrm>
          <a:prstGeom prst="rect">
            <a:avLst/>
          </a:prstGeom>
          <a:solidFill>
            <a:schemeClr val="accent4">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55" name="Straight Connector 154"/>
          <p:cNvCxnSpPr/>
          <p:nvPr/>
        </p:nvCxnSpPr>
        <p:spPr>
          <a:xfrm>
            <a:off x="4431099" y="3345037"/>
            <a:ext cx="4324879" cy="5835"/>
          </a:xfrm>
          <a:prstGeom prst="line">
            <a:avLst/>
          </a:prstGeom>
          <a:noFill/>
          <a:ln w="6350" cap="flat" cmpd="sng" algn="ctr">
            <a:solidFill>
              <a:srgbClr val="5B9BD5"/>
            </a:solidFill>
            <a:prstDash val="solid"/>
            <a:miter lim="800000"/>
          </a:ln>
          <a:effectLst/>
        </p:spPr>
      </p:cxnSp>
      <p:cxnSp>
        <p:nvCxnSpPr>
          <p:cNvPr id="156" name="Straight Arrow Connector 155"/>
          <p:cNvCxnSpPr/>
          <p:nvPr/>
        </p:nvCxnSpPr>
        <p:spPr>
          <a:xfrm>
            <a:off x="8338487" y="6183869"/>
            <a:ext cx="653113" cy="0"/>
          </a:xfrm>
          <a:prstGeom prst="straightConnector1">
            <a:avLst/>
          </a:prstGeom>
          <a:noFill/>
          <a:ln w="38100" cap="flat" cmpd="sng" algn="ctr">
            <a:solidFill>
              <a:srgbClr val="4472C4">
                <a:lumMod val="75000"/>
              </a:srgbClr>
            </a:solidFill>
            <a:prstDash val="solid"/>
            <a:miter lim="800000"/>
            <a:tailEnd type="triangle"/>
          </a:ln>
          <a:effectLst/>
        </p:spPr>
      </p:cxnSp>
      <p:cxnSp>
        <p:nvCxnSpPr>
          <p:cNvPr id="157" name="Straight Arrow Connector 156"/>
          <p:cNvCxnSpPr/>
          <p:nvPr/>
        </p:nvCxnSpPr>
        <p:spPr>
          <a:xfrm>
            <a:off x="8338487" y="3528860"/>
            <a:ext cx="653113" cy="0"/>
          </a:xfrm>
          <a:prstGeom prst="straightConnector1">
            <a:avLst/>
          </a:prstGeom>
          <a:noFill/>
          <a:ln w="38100" cap="flat" cmpd="sng" algn="ctr">
            <a:solidFill>
              <a:srgbClr val="4472C4">
                <a:lumMod val="75000"/>
              </a:srgbClr>
            </a:solidFill>
            <a:prstDash val="solid"/>
            <a:miter lim="800000"/>
            <a:tailEnd type="triangle"/>
          </a:ln>
          <a:effectLst/>
        </p:spPr>
      </p:cxnSp>
      <p:sp>
        <p:nvSpPr>
          <p:cNvPr id="158" name="TextBox 94"/>
          <p:cNvSpPr txBox="1"/>
          <p:nvPr/>
        </p:nvSpPr>
        <p:spPr>
          <a:xfrm>
            <a:off x="7311927" y="6165500"/>
            <a:ext cx="9255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Franklin Gothic Medium Cond" charset="0"/>
                <a:ea typeface="Franklin Gothic Medium Cond" charset="0"/>
                <a:cs typeface="Franklin Gothic Medium Cond" charset="0"/>
              </a:rPr>
              <a:t>Age 67</a:t>
            </a:r>
          </a:p>
        </p:txBody>
      </p:sp>
      <p:cxnSp>
        <p:nvCxnSpPr>
          <p:cNvPr id="159" name="Straight Connector 158"/>
          <p:cNvCxnSpPr/>
          <p:nvPr/>
        </p:nvCxnSpPr>
        <p:spPr>
          <a:xfrm>
            <a:off x="7679304" y="6141647"/>
            <a:ext cx="0" cy="117072"/>
          </a:xfrm>
          <a:prstGeom prst="line">
            <a:avLst/>
          </a:prstGeom>
          <a:noFill/>
          <a:ln w="6350" cap="flat" cmpd="sng" algn="ctr">
            <a:solidFill>
              <a:srgbClr val="5B9BD5"/>
            </a:solidFill>
            <a:prstDash val="solid"/>
            <a:miter lim="800000"/>
          </a:ln>
          <a:effectLst/>
        </p:spPr>
      </p:cxnSp>
      <p:sp>
        <p:nvSpPr>
          <p:cNvPr id="160" name="TextBox 97"/>
          <p:cNvSpPr txBox="1"/>
          <p:nvPr/>
        </p:nvSpPr>
        <p:spPr>
          <a:xfrm>
            <a:off x="7169832" y="3424910"/>
            <a:ext cx="9255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Franklin Gothic Medium Cond" charset="0"/>
                <a:ea typeface="Franklin Gothic Medium Cond" charset="0"/>
                <a:cs typeface="Franklin Gothic Medium Cond" charset="0"/>
              </a:rPr>
              <a:t>Age 67</a:t>
            </a:r>
          </a:p>
        </p:txBody>
      </p:sp>
      <p:cxnSp>
        <p:nvCxnSpPr>
          <p:cNvPr id="161" name="Straight Connector 160"/>
          <p:cNvCxnSpPr/>
          <p:nvPr/>
        </p:nvCxnSpPr>
        <p:spPr>
          <a:xfrm>
            <a:off x="7537209" y="3401057"/>
            <a:ext cx="0" cy="117072"/>
          </a:xfrm>
          <a:prstGeom prst="line">
            <a:avLst/>
          </a:prstGeom>
          <a:noFill/>
          <a:ln w="6350" cap="flat" cmpd="sng" algn="ctr">
            <a:solidFill>
              <a:srgbClr val="5B9BD5"/>
            </a:solidFill>
            <a:prstDash val="solid"/>
            <a:miter lim="800000"/>
          </a:ln>
          <a:effectLst/>
        </p:spPr>
      </p:cxnSp>
      <p:sp>
        <p:nvSpPr>
          <p:cNvPr id="164" name="TextBox 101"/>
          <p:cNvSpPr txBox="1"/>
          <p:nvPr/>
        </p:nvSpPr>
        <p:spPr>
          <a:xfrm>
            <a:off x="3991554" y="6183868"/>
            <a:ext cx="13208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Franklin Gothic Medium Cond" charset="0"/>
                <a:ea typeface="Franklin Gothic Medium Cond" charset="0"/>
                <a:cs typeface="Franklin Gothic Medium Cond" charset="0"/>
              </a:rPr>
              <a:t>Retirement</a:t>
            </a:r>
          </a:p>
        </p:txBody>
      </p:sp>
      <p:sp>
        <p:nvSpPr>
          <p:cNvPr id="166" name="TextBox 104"/>
          <p:cNvSpPr txBox="1"/>
          <p:nvPr/>
        </p:nvSpPr>
        <p:spPr>
          <a:xfrm>
            <a:off x="4103339" y="3441394"/>
            <a:ext cx="114799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Franklin Gothic Medium Cond" charset="0"/>
                <a:ea typeface="Franklin Gothic Medium Cond" charset="0"/>
                <a:cs typeface="Franklin Gothic Medium Cond" charset="0"/>
              </a:rPr>
              <a:t>Retirement</a:t>
            </a:r>
          </a:p>
        </p:txBody>
      </p:sp>
      <p:sp>
        <p:nvSpPr>
          <p:cNvPr id="85" name="Rectangle 84"/>
          <p:cNvSpPr/>
          <p:nvPr/>
        </p:nvSpPr>
        <p:spPr>
          <a:xfrm>
            <a:off x="1837638" y="2704446"/>
            <a:ext cx="85761" cy="62991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86" name="Rectangle 85"/>
          <p:cNvSpPr/>
          <p:nvPr/>
        </p:nvSpPr>
        <p:spPr>
          <a:xfrm>
            <a:off x="1973769" y="2642417"/>
            <a:ext cx="84089" cy="695122"/>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87" name="Rectangle 86"/>
          <p:cNvSpPr/>
          <p:nvPr/>
        </p:nvSpPr>
        <p:spPr>
          <a:xfrm>
            <a:off x="2113567" y="2605760"/>
            <a:ext cx="88043" cy="73558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88" name="Rectangle 87"/>
          <p:cNvSpPr/>
          <p:nvPr/>
        </p:nvSpPr>
        <p:spPr>
          <a:xfrm>
            <a:off x="2244068" y="2573015"/>
            <a:ext cx="90511" cy="76924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0" name="Rectangle 89"/>
          <p:cNvSpPr/>
          <p:nvPr/>
        </p:nvSpPr>
        <p:spPr>
          <a:xfrm>
            <a:off x="2507540" y="2503898"/>
            <a:ext cx="107908" cy="830466"/>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1" name="Rectangle 90"/>
          <p:cNvSpPr/>
          <p:nvPr/>
        </p:nvSpPr>
        <p:spPr>
          <a:xfrm>
            <a:off x="3514981" y="2297874"/>
            <a:ext cx="85761" cy="104283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2" name="Rectangle 91"/>
          <p:cNvSpPr/>
          <p:nvPr/>
        </p:nvSpPr>
        <p:spPr>
          <a:xfrm>
            <a:off x="3645482" y="2297874"/>
            <a:ext cx="95102" cy="1044413"/>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3" name="Rectangle 92"/>
          <p:cNvSpPr/>
          <p:nvPr/>
        </p:nvSpPr>
        <p:spPr>
          <a:xfrm>
            <a:off x="3786952" y="2221675"/>
            <a:ext cx="85761" cy="1118172"/>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5" name="Rectangle 124"/>
          <p:cNvSpPr/>
          <p:nvPr/>
        </p:nvSpPr>
        <p:spPr>
          <a:xfrm>
            <a:off x="3933700" y="2157350"/>
            <a:ext cx="77649" cy="118872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62" name="Rectangle 161"/>
          <p:cNvSpPr/>
          <p:nvPr/>
        </p:nvSpPr>
        <p:spPr>
          <a:xfrm>
            <a:off x="4056701" y="2084016"/>
            <a:ext cx="85761" cy="125613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67" name="Rectangle 166"/>
          <p:cNvSpPr/>
          <p:nvPr/>
        </p:nvSpPr>
        <p:spPr>
          <a:xfrm>
            <a:off x="4315421" y="1981200"/>
            <a:ext cx="85761" cy="137160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69" name="Rectangle 168"/>
          <p:cNvSpPr/>
          <p:nvPr/>
        </p:nvSpPr>
        <p:spPr>
          <a:xfrm>
            <a:off x="4450672" y="1969826"/>
            <a:ext cx="85761" cy="137160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0" name="Rectangle 169"/>
          <p:cNvSpPr/>
          <p:nvPr/>
        </p:nvSpPr>
        <p:spPr>
          <a:xfrm>
            <a:off x="2667529" y="2474817"/>
            <a:ext cx="90269" cy="86307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1" name="Rectangle 170"/>
          <p:cNvSpPr/>
          <p:nvPr/>
        </p:nvSpPr>
        <p:spPr>
          <a:xfrm>
            <a:off x="2803632" y="2449858"/>
            <a:ext cx="84089" cy="88803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2" name="Rectangle 171"/>
          <p:cNvSpPr/>
          <p:nvPr/>
        </p:nvSpPr>
        <p:spPr>
          <a:xfrm>
            <a:off x="2943850" y="2411724"/>
            <a:ext cx="88043" cy="92741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3" name="Rectangle 172"/>
          <p:cNvSpPr/>
          <p:nvPr/>
        </p:nvSpPr>
        <p:spPr>
          <a:xfrm>
            <a:off x="3082166" y="2384982"/>
            <a:ext cx="90511" cy="96113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4" name="Rectangle 173"/>
          <p:cNvSpPr/>
          <p:nvPr/>
        </p:nvSpPr>
        <p:spPr>
          <a:xfrm>
            <a:off x="3235629" y="2380797"/>
            <a:ext cx="82296" cy="96426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5" name="Rectangle 174"/>
          <p:cNvSpPr/>
          <p:nvPr/>
        </p:nvSpPr>
        <p:spPr>
          <a:xfrm>
            <a:off x="3376147" y="2325941"/>
            <a:ext cx="87719" cy="101498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76" name="Straight Connector 175"/>
          <p:cNvCxnSpPr/>
          <p:nvPr/>
        </p:nvCxnSpPr>
        <p:spPr>
          <a:xfrm>
            <a:off x="1600200" y="3334037"/>
            <a:ext cx="3177688" cy="7707"/>
          </a:xfrm>
          <a:prstGeom prst="line">
            <a:avLst/>
          </a:prstGeom>
          <a:solidFill>
            <a:schemeClr val="tx2">
              <a:lumMod val="60000"/>
              <a:lumOff val="40000"/>
            </a:schemeClr>
          </a:solidFill>
          <a:ln w="6350" cap="flat" cmpd="sng" algn="ctr">
            <a:solidFill>
              <a:srgbClr val="5B9BD5"/>
            </a:solidFill>
            <a:prstDash val="solid"/>
            <a:miter lim="800000"/>
          </a:ln>
          <a:effectLst/>
        </p:spPr>
      </p:cxnSp>
      <p:sp>
        <p:nvSpPr>
          <p:cNvPr id="179" name="Rectangle 178"/>
          <p:cNvSpPr/>
          <p:nvPr/>
        </p:nvSpPr>
        <p:spPr>
          <a:xfrm>
            <a:off x="2367686" y="5279877"/>
            <a:ext cx="90511" cy="806915"/>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0" name="Rectangle 179"/>
          <p:cNvSpPr/>
          <p:nvPr/>
        </p:nvSpPr>
        <p:spPr>
          <a:xfrm>
            <a:off x="1833037" y="5455059"/>
            <a:ext cx="85761" cy="62991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1" name="Rectangle 180"/>
          <p:cNvSpPr/>
          <p:nvPr/>
        </p:nvSpPr>
        <p:spPr>
          <a:xfrm>
            <a:off x="1969168" y="5388006"/>
            <a:ext cx="84089" cy="695122"/>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2" name="Rectangle 181"/>
          <p:cNvSpPr/>
          <p:nvPr/>
        </p:nvSpPr>
        <p:spPr>
          <a:xfrm>
            <a:off x="2108966" y="5349727"/>
            <a:ext cx="88043" cy="73558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3" name="Rectangle 182"/>
          <p:cNvSpPr/>
          <p:nvPr/>
        </p:nvSpPr>
        <p:spPr>
          <a:xfrm>
            <a:off x="2239467" y="5316982"/>
            <a:ext cx="90511" cy="76924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4" name="Rectangle 183"/>
          <p:cNvSpPr/>
          <p:nvPr/>
        </p:nvSpPr>
        <p:spPr>
          <a:xfrm>
            <a:off x="2518011" y="5254511"/>
            <a:ext cx="82296" cy="830466"/>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5" name="Rectangle 184"/>
          <p:cNvSpPr/>
          <p:nvPr/>
        </p:nvSpPr>
        <p:spPr>
          <a:xfrm>
            <a:off x="3510380" y="5047161"/>
            <a:ext cx="91440" cy="104283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6" name="Rectangle 185"/>
          <p:cNvSpPr/>
          <p:nvPr/>
        </p:nvSpPr>
        <p:spPr>
          <a:xfrm>
            <a:off x="3640881" y="5043463"/>
            <a:ext cx="95102" cy="1044413"/>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7" name="Rectangle 186"/>
          <p:cNvSpPr/>
          <p:nvPr/>
        </p:nvSpPr>
        <p:spPr>
          <a:xfrm>
            <a:off x="3782351" y="4977312"/>
            <a:ext cx="85761" cy="1118172"/>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8" name="Rectangle 187"/>
          <p:cNvSpPr/>
          <p:nvPr/>
        </p:nvSpPr>
        <p:spPr>
          <a:xfrm>
            <a:off x="3929099" y="4902939"/>
            <a:ext cx="77649" cy="118872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89" name="Rectangle 188"/>
          <p:cNvSpPr/>
          <p:nvPr/>
        </p:nvSpPr>
        <p:spPr>
          <a:xfrm>
            <a:off x="4052100" y="4839653"/>
            <a:ext cx="85761" cy="125613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0" name="Rectangle 189"/>
          <p:cNvSpPr/>
          <p:nvPr/>
        </p:nvSpPr>
        <p:spPr>
          <a:xfrm>
            <a:off x="4182601" y="4827575"/>
            <a:ext cx="85761" cy="1268208"/>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1" name="Rectangle 190"/>
          <p:cNvSpPr/>
          <p:nvPr/>
        </p:nvSpPr>
        <p:spPr>
          <a:xfrm>
            <a:off x="4310820" y="4814916"/>
            <a:ext cx="85761" cy="1280286"/>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2" name="Rectangle 191"/>
          <p:cNvSpPr/>
          <p:nvPr/>
        </p:nvSpPr>
        <p:spPr>
          <a:xfrm>
            <a:off x="4446071" y="4799341"/>
            <a:ext cx="85761" cy="129236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3" name="Rectangle 192"/>
          <p:cNvSpPr/>
          <p:nvPr/>
        </p:nvSpPr>
        <p:spPr>
          <a:xfrm>
            <a:off x="2662928" y="5220406"/>
            <a:ext cx="90269" cy="86307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4" name="Rectangle 193"/>
          <p:cNvSpPr/>
          <p:nvPr/>
        </p:nvSpPr>
        <p:spPr>
          <a:xfrm>
            <a:off x="2799031" y="5195447"/>
            <a:ext cx="84089" cy="88803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5" name="Rectangle 194"/>
          <p:cNvSpPr/>
          <p:nvPr/>
        </p:nvSpPr>
        <p:spPr>
          <a:xfrm>
            <a:off x="2939249" y="5155486"/>
            <a:ext cx="88043" cy="92741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6" name="Rectangle 195"/>
          <p:cNvSpPr/>
          <p:nvPr/>
        </p:nvSpPr>
        <p:spPr>
          <a:xfrm>
            <a:off x="3077565" y="5128744"/>
            <a:ext cx="90511" cy="961130"/>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7" name="Rectangle 196"/>
          <p:cNvSpPr/>
          <p:nvPr/>
        </p:nvSpPr>
        <p:spPr>
          <a:xfrm>
            <a:off x="3226428" y="5124559"/>
            <a:ext cx="91440" cy="964267"/>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8" name="Rectangle 197"/>
          <p:cNvSpPr/>
          <p:nvPr/>
        </p:nvSpPr>
        <p:spPr>
          <a:xfrm>
            <a:off x="3371546" y="5075228"/>
            <a:ext cx="91440" cy="1014984"/>
          </a:xfrm>
          <a:prstGeom prst="rect">
            <a:avLst/>
          </a:prstGeom>
          <a:solidFill>
            <a:schemeClr val="accent3">
              <a:lumMod val="60000"/>
              <a:lumOff val="4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96" name="Straight Connector 95"/>
          <p:cNvCxnSpPr/>
          <p:nvPr/>
        </p:nvCxnSpPr>
        <p:spPr>
          <a:xfrm>
            <a:off x="1557635" y="6084874"/>
            <a:ext cx="7281565" cy="5835"/>
          </a:xfrm>
          <a:prstGeom prst="line">
            <a:avLst/>
          </a:prstGeom>
          <a:noFill/>
          <a:ln w="6350" cap="flat" cmpd="sng" algn="ctr">
            <a:solidFill>
              <a:srgbClr val="5B9BD5"/>
            </a:solidFill>
            <a:prstDash val="solid"/>
            <a:miter lim="800000"/>
          </a:ln>
          <a:effectLst/>
        </p:spPr>
      </p:cxnSp>
      <p:sp>
        <p:nvSpPr>
          <p:cNvPr id="199" name="TextBox 104"/>
          <p:cNvSpPr txBox="1"/>
          <p:nvPr/>
        </p:nvSpPr>
        <p:spPr>
          <a:xfrm>
            <a:off x="1283525" y="3440875"/>
            <a:ext cx="114799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Franklin Gothic Medium Cond" charset="0"/>
                <a:ea typeface="Franklin Gothic Medium Cond" charset="0"/>
                <a:cs typeface="Franklin Gothic Medium Cond" charset="0"/>
              </a:rPr>
              <a:t>Enlistment</a:t>
            </a:r>
          </a:p>
        </p:txBody>
      </p:sp>
      <p:sp>
        <p:nvSpPr>
          <p:cNvPr id="200" name="TextBox 104"/>
          <p:cNvSpPr txBox="1"/>
          <p:nvPr/>
        </p:nvSpPr>
        <p:spPr>
          <a:xfrm>
            <a:off x="1312679" y="6153625"/>
            <a:ext cx="114799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Franklin Gothic Medium Cond" charset="0"/>
                <a:ea typeface="Franklin Gothic Medium Cond" charset="0"/>
                <a:cs typeface="Franklin Gothic Medium Cond" charset="0"/>
              </a:rPr>
              <a:t>Enlistment</a:t>
            </a:r>
          </a:p>
        </p:txBody>
      </p:sp>
      <p:cxnSp>
        <p:nvCxnSpPr>
          <p:cNvPr id="201" name="Straight Connector 200"/>
          <p:cNvCxnSpPr/>
          <p:nvPr/>
        </p:nvCxnSpPr>
        <p:spPr>
          <a:xfrm>
            <a:off x="4531425" y="3417125"/>
            <a:ext cx="0" cy="117072"/>
          </a:xfrm>
          <a:prstGeom prst="line">
            <a:avLst/>
          </a:prstGeom>
          <a:noFill/>
          <a:ln w="6350" cap="flat" cmpd="sng" algn="ctr">
            <a:solidFill>
              <a:srgbClr val="5B9BD5"/>
            </a:solidFill>
            <a:prstDash val="solid"/>
            <a:miter lim="800000"/>
          </a:ln>
          <a:effectLst/>
        </p:spPr>
      </p:cxnSp>
      <p:cxnSp>
        <p:nvCxnSpPr>
          <p:cNvPr id="202" name="Straight Connector 201"/>
          <p:cNvCxnSpPr/>
          <p:nvPr/>
        </p:nvCxnSpPr>
        <p:spPr>
          <a:xfrm>
            <a:off x="1852550" y="3417125"/>
            <a:ext cx="0" cy="117072"/>
          </a:xfrm>
          <a:prstGeom prst="line">
            <a:avLst/>
          </a:prstGeom>
          <a:noFill/>
          <a:ln w="6350" cap="flat" cmpd="sng" algn="ctr">
            <a:solidFill>
              <a:srgbClr val="5B9BD5"/>
            </a:solidFill>
            <a:prstDash val="solid"/>
            <a:miter lim="800000"/>
          </a:ln>
          <a:effectLst/>
        </p:spPr>
      </p:cxnSp>
      <p:cxnSp>
        <p:nvCxnSpPr>
          <p:cNvPr id="203" name="Straight Connector 202"/>
          <p:cNvCxnSpPr/>
          <p:nvPr/>
        </p:nvCxnSpPr>
        <p:spPr>
          <a:xfrm>
            <a:off x="4517197" y="6155078"/>
            <a:ext cx="0" cy="117072"/>
          </a:xfrm>
          <a:prstGeom prst="line">
            <a:avLst/>
          </a:prstGeom>
          <a:noFill/>
          <a:ln w="6350" cap="flat" cmpd="sng" algn="ctr">
            <a:solidFill>
              <a:srgbClr val="5B9BD5"/>
            </a:solidFill>
            <a:prstDash val="solid"/>
            <a:miter lim="800000"/>
          </a:ln>
          <a:effectLst/>
        </p:spPr>
      </p:cxnSp>
      <p:cxnSp>
        <p:nvCxnSpPr>
          <p:cNvPr id="204" name="Straight Connector 203"/>
          <p:cNvCxnSpPr/>
          <p:nvPr/>
        </p:nvCxnSpPr>
        <p:spPr>
          <a:xfrm>
            <a:off x="1828800" y="6133812"/>
            <a:ext cx="0" cy="117072"/>
          </a:xfrm>
          <a:prstGeom prst="line">
            <a:avLst/>
          </a:prstGeom>
          <a:noFill/>
          <a:ln w="6350" cap="flat" cmpd="sng" algn="ctr">
            <a:solidFill>
              <a:srgbClr val="5B9BD5"/>
            </a:solidFill>
            <a:prstDash val="solid"/>
            <a:miter lim="800000"/>
          </a:ln>
          <a:effectLst/>
        </p:spPr>
      </p:cxnSp>
      <p:sp>
        <p:nvSpPr>
          <p:cNvPr id="9" name="TextBox 8"/>
          <p:cNvSpPr txBox="1"/>
          <p:nvPr/>
        </p:nvSpPr>
        <p:spPr>
          <a:xfrm>
            <a:off x="5196199" y="4283790"/>
            <a:ext cx="1909312" cy="369332"/>
          </a:xfrm>
          <a:prstGeom prst="rect">
            <a:avLst/>
          </a:prstGeom>
          <a:noFill/>
        </p:spPr>
        <p:txBody>
          <a:bodyPr wrap="square" rtlCol="0">
            <a:spAutoFit/>
          </a:bodyPr>
          <a:lstStyle/>
          <a:p>
            <a:r>
              <a:rPr lang="en-US" dirty="0">
                <a:solidFill>
                  <a:srgbClr val="FF0000"/>
                </a:solidFill>
                <a:latin typeface="Merriweather" panose="02000503050000090004" pitchFamily="2" charset="0"/>
              </a:rPr>
              <a:t>50% Lump Sum</a:t>
            </a:r>
          </a:p>
        </p:txBody>
      </p:sp>
      <p:sp>
        <p:nvSpPr>
          <p:cNvPr id="205" name="TextBox 204"/>
          <p:cNvSpPr txBox="1"/>
          <p:nvPr/>
        </p:nvSpPr>
        <p:spPr>
          <a:xfrm>
            <a:off x="5898387" y="4724400"/>
            <a:ext cx="1322463" cy="646331"/>
          </a:xfrm>
          <a:prstGeom prst="rect">
            <a:avLst/>
          </a:prstGeom>
          <a:noFill/>
        </p:spPr>
        <p:txBody>
          <a:bodyPr wrap="square" rtlCol="0">
            <a:spAutoFit/>
          </a:bodyPr>
          <a:lstStyle/>
          <a:p>
            <a:r>
              <a:rPr lang="en-US" dirty="0">
                <a:solidFill>
                  <a:srgbClr val="FF0000"/>
                </a:solidFill>
                <a:latin typeface="Merriweather" panose="02000503050000090004" pitchFamily="2" charset="0"/>
              </a:rPr>
              <a:t>Reduced Pension</a:t>
            </a:r>
          </a:p>
        </p:txBody>
      </p:sp>
      <p:sp>
        <p:nvSpPr>
          <p:cNvPr id="206" name="TextBox 205"/>
          <p:cNvSpPr txBox="1"/>
          <p:nvPr/>
        </p:nvSpPr>
        <p:spPr>
          <a:xfrm>
            <a:off x="7543800" y="4141433"/>
            <a:ext cx="1520428" cy="646331"/>
          </a:xfrm>
          <a:prstGeom prst="rect">
            <a:avLst/>
          </a:prstGeom>
          <a:noFill/>
        </p:spPr>
        <p:txBody>
          <a:bodyPr wrap="square" rtlCol="0">
            <a:spAutoFit/>
          </a:bodyPr>
          <a:lstStyle/>
          <a:p>
            <a:r>
              <a:rPr lang="en-US" dirty="0">
                <a:solidFill>
                  <a:srgbClr val="FF0000"/>
                </a:solidFill>
                <a:latin typeface="Merriweather" panose="02000503050000090004" pitchFamily="2" charset="0"/>
              </a:rPr>
              <a:t>Reverts to Full Pension</a:t>
            </a:r>
          </a:p>
        </p:txBody>
      </p:sp>
      <p:sp>
        <p:nvSpPr>
          <p:cNvPr id="11" name="Freeform 10"/>
          <p:cNvSpPr/>
          <p:nvPr/>
        </p:nvSpPr>
        <p:spPr>
          <a:xfrm>
            <a:off x="5403273" y="4667992"/>
            <a:ext cx="332509" cy="296883"/>
          </a:xfrm>
          <a:custGeom>
            <a:avLst/>
            <a:gdLst>
              <a:gd name="connsiteX0" fmla="*/ 0 w 332509"/>
              <a:gd name="connsiteY0" fmla="*/ 296883 h 296883"/>
              <a:gd name="connsiteX1" fmla="*/ 249382 w 332509"/>
              <a:gd name="connsiteY1" fmla="*/ 213756 h 296883"/>
              <a:gd name="connsiteX2" fmla="*/ 332509 w 332509"/>
              <a:gd name="connsiteY2" fmla="*/ 0 h 296883"/>
            </a:gdLst>
            <a:ahLst/>
            <a:cxnLst>
              <a:cxn ang="0">
                <a:pos x="connsiteX0" y="connsiteY0"/>
              </a:cxn>
              <a:cxn ang="0">
                <a:pos x="connsiteX1" y="connsiteY1"/>
              </a:cxn>
              <a:cxn ang="0">
                <a:pos x="connsiteX2" y="connsiteY2"/>
              </a:cxn>
            </a:cxnLst>
            <a:rect l="l" t="t" r="r" b="b"/>
            <a:pathLst>
              <a:path w="332509" h="296883">
                <a:moveTo>
                  <a:pt x="0" y="296883"/>
                </a:moveTo>
                <a:cubicBezTo>
                  <a:pt x="96982" y="280059"/>
                  <a:pt x="193964" y="263236"/>
                  <a:pt x="249382" y="213756"/>
                </a:cubicBezTo>
                <a:cubicBezTo>
                  <a:pt x="304800" y="164276"/>
                  <a:pt x="318654" y="82138"/>
                  <a:pt x="332509" y="0"/>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7666453" y="4810496"/>
            <a:ext cx="64383" cy="30482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16017445">
            <a:off x="5899967" y="4002384"/>
            <a:ext cx="383465" cy="2979579"/>
          </a:xfrm>
          <a:prstGeom prst="rightBrace">
            <a:avLst>
              <a:gd name="adj1" fmla="val 8333"/>
              <a:gd name="adj2" fmla="val 5880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294247" y="2032555"/>
            <a:ext cx="1884968" cy="369332"/>
          </a:xfrm>
          <a:prstGeom prst="rect">
            <a:avLst/>
          </a:prstGeom>
          <a:solidFill>
            <a:schemeClr val="bg1"/>
          </a:solidFill>
          <a:ln w="38100">
            <a:solidFill>
              <a:schemeClr val="tx2"/>
            </a:solidFill>
          </a:ln>
        </p:spPr>
        <p:txBody>
          <a:bodyPr wrap="square" rtlCol="0">
            <a:spAutoFit/>
          </a:bodyPr>
          <a:lstStyle/>
          <a:p>
            <a:r>
              <a:rPr lang="en-US" b="1" dirty="0">
                <a:solidFill>
                  <a:schemeClr val="tx2"/>
                </a:solidFill>
              </a:rPr>
              <a:t>NO LUMP SUM</a:t>
            </a:r>
          </a:p>
        </p:txBody>
      </p:sp>
      <p:sp>
        <p:nvSpPr>
          <p:cNvPr id="207" name="TextBox 206"/>
          <p:cNvSpPr txBox="1"/>
          <p:nvPr/>
        </p:nvSpPr>
        <p:spPr>
          <a:xfrm>
            <a:off x="312041" y="4896912"/>
            <a:ext cx="1884968" cy="369332"/>
          </a:xfrm>
          <a:prstGeom prst="rect">
            <a:avLst/>
          </a:prstGeom>
          <a:noFill/>
          <a:ln w="38100">
            <a:solidFill>
              <a:schemeClr val="tx2"/>
            </a:solidFill>
          </a:ln>
        </p:spPr>
        <p:txBody>
          <a:bodyPr wrap="square" rtlCol="0">
            <a:spAutoFit/>
          </a:bodyPr>
          <a:lstStyle/>
          <a:p>
            <a:pPr algn="ctr"/>
            <a:r>
              <a:rPr lang="en-US" b="1" dirty="0">
                <a:solidFill>
                  <a:schemeClr val="tx2"/>
                </a:solidFill>
              </a:rPr>
              <a:t>LUMP SUM</a:t>
            </a:r>
          </a:p>
        </p:txBody>
      </p:sp>
      <p:cxnSp>
        <p:nvCxnSpPr>
          <p:cNvPr id="18" name="Straight Connector 17"/>
          <p:cNvCxnSpPr/>
          <p:nvPr/>
        </p:nvCxnSpPr>
        <p:spPr>
          <a:xfrm>
            <a:off x="1524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13137" y="1371600"/>
            <a:ext cx="3130863" cy="461665"/>
          </a:xfrm>
          <a:prstGeom prst="rect">
            <a:avLst/>
          </a:prstGeom>
          <a:noFill/>
        </p:spPr>
        <p:txBody>
          <a:bodyPr wrap="square" rtlCol="0">
            <a:spAutoFit/>
          </a:bodyPr>
          <a:lstStyle/>
          <a:p>
            <a:r>
              <a:rPr lang="en-US" sz="2400" dirty="0">
                <a:latin typeface="Merriweather" panose="02000503050000090004" pitchFamily="2" charset="0"/>
              </a:rPr>
              <a:t>Regular Retirement</a:t>
            </a:r>
          </a:p>
        </p:txBody>
      </p:sp>
      <p:sp>
        <p:nvSpPr>
          <p:cNvPr id="20" name="Freeform 19"/>
          <p:cNvSpPr/>
          <p:nvPr/>
        </p:nvSpPr>
        <p:spPr>
          <a:xfrm>
            <a:off x="4560183" y="2466109"/>
            <a:ext cx="3040024" cy="593766"/>
          </a:xfrm>
          <a:custGeom>
            <a:avLst/>
            <a:gdLst>
              <a:gd name="connsiteX0" fmla="*/ 0 w 2980706"/>
              <a:gd name="connsiteY0" fmla="*/ 593766 h 593766"/>
              <a:gd name="connsiteX1" fmla="*/ 23751 w 2980706"/>
              <a:gd name="connsiteY1" fmla="*/ 190005 h 593766"/>
              <a:gd name="connsiteX2" fmla="*/ 2980706 w 2980706"/>
              <a:gd name="connsiteY2" fmla="*/ 0 h 593766"/>
              <a:gd name="connsiteX3" fmla="*/ 2980706 w 2980706"/>
              <a:gd name="connsiteY3" fmla="*/ 380010 h 593766"/>
              <a:gd name="connsiteX4" fmla="*/ 0 w 2980706"/>
              <a:gd name="connsiteY4" fmla="*/ 593766 h 59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706" h="593766">
                <a:moveTo>
                  <a:pt x="0" y="593766"/>
                </a:moveTo>
                <a:lnTo>
                  <a:pt x="23751" y="190005"/>
                </a:lnTo>
                <a:lnTo>
                  <a:pt x="2980706" y="0"/>
                </a:lnTo>
                <a:lnTo>
                  <a:pt x="2980706" y="380010"/>
                </a:lnTo>
                <a:lnTo>
                  <a:pt x="0" y="593766"/>
                </a:ln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39467" y="3962400"/>
            <a:ext cx="3852232" cy="369332"/>
          </a:xfrm>
          <a:prstGeom prst="rect">
            <a:avLst/>
          </a:prstGeom>
          <a:noFill/>
        </p:spPr>
        <p:txBody>
          <a:bodyPr wrap="square" rtlCol="0">
            <a:spAutoFit/>
          </a:bodyPr>
          <a:lstStyle/>
          <a:p>
            <a:r>
              <a:rPr lang="en-US" i="1" dirty="0">
                <a:solidFill>
                  <a:srgbClr val="FF0000"/>
                </a:solidFill>
                <a:latin typeface="Merriweather" panose="02000503050000090004" pitchFamily="2" charset="0"/>
              </a:rPr>
              <a:t>discounted present value</a:t>
            </a:r>
          </a:p>
        </p:txBody>
      </p:sp>
      <p:sp>
        <p:nvSpPr>
          <p:cNvPr id="22" name="Freeform 21"/>
          <p:cNvSpPr/>
          <p:nvPr/>
        </p:nvSpPr>
        <p:spPr>
          <a:xfrm>
            <a:off x="3051958" y="2909455"/>
            <a:ext cx="1496291" cy="997527"/>
          </a:xfrm>
          <a:custGeom>
            <a:avLst/>
            <a:gdLst>
              <a:gd name="connsiteX0" fmla="*/ 1496291 w 1496291"/>
              <a:gd name="connsiteY0" fmla="*/ 0 h 997527"/>
              <a:gd name="connsiteX1" fmla="*/ 261258 w 1496291"/>
              <a:gd name="connsiteY1" fmla="*/ 486888 h 997527"/>
              <a:gd name="connsiteX2" fmla="*/ 0 w 1496291"/>
              <a:gd name="connsiteY2" fmla="*/ 997527 h 997527"/>
              <a:gd name="connsiteX3" fmla="*/ 0 w 1496291"/>
              <a:gd name="connsiteY3" fmla="*/ 997527 h 997527"/>
              <a:gd name="connsiteX4" fmla="*/ 0 w 1496291"/>
              <a:gd name="connsiteY4" fmla="*/ 997527 h 99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291" h="997527">
                <a:moveTo>
                  <a:pt x="1496291" y="0"/>
                </a:moveTo>
                <a:cubicBezTo>
                  <a:pt x="1003465" y="160317"/>
                  <a:pt x="510640" y="320634"/>
                  <a:pt x="261258" y="486888"/>
                </a:cubicBezTo>
                <a:cubicBezTo>
                  <a:pt x="11876" y="653142"/>
                  <a:pt x="0" y="997527"/>
                  <a:pt x="0" y="997527"/>
                </a:cubicBezTo>
                <a:lnTo>
                  <a:pt x="0" y="997527"/>
                </a:lnTo>
                <a:lnTo>
                  <a:pt x="0" y="997527"/>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028208" y="4275119"/>
            <a:ext cx="1579418" cy="802502"/>
          </a:xfrm>
          <a:custGeom>
            <a:avLst/>
            <a:gdLst>
              <a:gd name="connsiteX0" fmla="*/ 1579418 w 1579418"/>
              <a:gd name="connsiteY0" fmla="*/ 795647 h 802502"/>
              <a:gd name="connsiteX1" fmla="*/ 1199408 w 1579418"/>
              <a:gd name="connsiteY1" fmla="*/ 795647 h 802502"/>
              <a:gd name="connsiteX2" fmla="*/ 736270 w 1579418"/>
              <a:gd name="connsiteY2" fmla="*/ 724395 h 802502"/>
              <a:gd name="connsiteX3" fmla="*/ 296883 w 1579418"/>
              <a:gd name="connsiteY3" fmla="*/ 546265 h 802502"/>
              <a:gd name="connsiteX4" fmla="*/ 83127 w 1579418"/>
              <a:gd name="connsiteY4" fmla="*/ 308758 h 802502"/>
              <a:gd name="connsiteX5" fmla="*/ 0 w 1579418"/>
              <a:gd name="connsiteY5" fmla="*/ 0 h 80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418" h="802502">
                <a:moveTo>
                  <a:pt x="1579418" y="795647"/>
                </a:moveTo>
                <a:cubicBezTo>
                  <a:pt x="1459675" y="801584"/>
                  <a:pt x="1339933" y="807522"/>
                  <a:pt x="1199408" y="795647"/>
                </a:cubicBezTo>
                <a:cubicBezTo>
                  <a:pt x="1058883" y="783772"/>
                  <a:pt x="886691" y="765959"/>
                  <a:pt x="736270" y="724395"/>
                </a:cubicBezTo>
                <a:cubicBezTo>
                  <a:pt x="585849" y="682831"/>
                  <a:pt x="405740" y="615538"/>
                  <a:pt x="296883" y="546265"/>
                </a:cubicBezTo>
                <a:cubicBezTo>
                  <a:pt x="188026" y="476992"/>
                  <a:pt x="132607" y="399802"/>
                  <a:pt x="83127" y="308758"/>
                </a:cubicBezTo>
                <a:cubicBezTo>
                  <a:pt x="33647" y="217714"/>
                  <a:pt x="16823" y="108857"/>
                  <a:pt x="0" y="0"/>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207555" y="2520148"/>
            <a:ext cx="903688" cy="1029914"/>
          </a:xfrm>
          <a:custGeom>
            <a:avLst/>
            <a:gdLst>
              <a:gd name="connsiteX0" fmla="*/ 543173 w 1089330"/>
              <a:gd name="connsiteY0" fmla="*/ 0 h 1227483"/>
              <a:gd name="connsiteX1" fmla="*/ 572494 w 1089330"/>
              <a:gd name="connsiteY1" fmla="*/ 10933 h 1227483"/>
              <a:gd name="connsiteX2" fmla="*/ 577464 w 1089330"/>
              <a:gd name="connsiteY2" fmla="*/ 57150 h 1227483"/>
              <a:gd name="connsiteX3" fmla="*/ 577245 w 1089330"/>
              <a:gd name="connsiteY3" fmla="*/ 68732 h 1227483"/>
              <a:gd name="connsiteX4" fmla="*/ 591689 w 1089330"/>
              <a:gd name="connsiteY4" fmla="*/ 68425 h 1227483"/>
              <a:gd name="connsiteX5" fmla="*/ 618411 w 1089330"/>
              <a:gd name="connsiteY5" fmla="*/ 69302 h 1227483"/>
              <a:gd name="connsiteX6" fmla="*/ 628153 w 1089330"/>
              <a:gd name="connsiteY6" fmla="*/ 58641 h 1227483"/>
              <a:gd name="connsiteX7" fmla="*/ 675861 w 1089330"/>
              <a:gd name="connsiteY7" fmla="*/ 2982 h 1227483"/>
              <a:gd name="connsiteX8" fmla="*/ 723569 w 1089330"/>
              <a:gd name="connsiteY8" fmla="*/ 26836 h 1227483"/>
              <a:gd name="connsiteX9" fmla="*/ 749822 w 1089330"/>
              <a:gd name="connsiteY9" fmla="*/ 107878 h 1227483"/>
              <a:gd name="connsiteX10" fmla="*/ 742334 w 1089330"/>
              <a:gd name="connsiteY10" fmla="*/ 110506 h 1227483"/>
              <a:gd name="connsiteX11" fmla="*/ 740962 w 1089330"/>
              <a:gd name="connsiteY11" fmla="*/ 148093 h 1227483"/>
              <a:gd name="connsiteX12" fmla="*/ 747422 w 1089330"/>
              <a:gd name="connsiteY12" fmla="*/ 249472 h 1227483"/>
              <a:gd name="connsiteX13" fmla="*/ 970494 w 1089330"/>
              <a:gd name="connsiteY13" fmla="*/ 466020 h 1227483"/>
              <a:gd name="connsiteX14" fmla="*/ 975700 w 1089330"/>
              <a:gd name="connsiteY14" fmla="*/ 493690 h 1227483"/>
              <a:gd name="connsiteX15" fmla="*/ 996310 w 1089330"/>
              <a:gd name="connsiteY15" fmla="*/ 514658 h 1227483"/>
              <a:gd name="connsiteX16" fmla="*/ 1089330 w 1089330"/>
              <a:gd name="connsiteY16" fmla="*/ 770283 h 1227483"/>
              <a:gd name="connsiteX17" fmla="*/ 544665 w 1089330"/>
              <a:gd name="connsiteY17" fmla="*/ 1227483 h 1227483"/>
              <a:gd name="connsiteX18" fmla="*/ 0 w 1089330"/>
              <a:gd name="connsiteY18" fmla="*/ 770283 h 1227483"/>
              <a:gd name="connsiteX19" fmla="*/ 42803 w 1089330"/>
              <a:gd name="connsiteY19" fmla="*/ 592320 h 1227483"/>
              <a:gd name="connsiteX20" fmla="*/ 88459 w 1089330"/>
              <a:gd name="connsiteY20" fmla="*/ 521712 h 1227483"/>
              <a:gd name="connsiteX21" fmla="*/ 91315 w 1089330"/>
              <a:gd name="connsiteY21" fmla="*/ 499628 h 1227483"/>
              <a:gd name="connsiteX22" fmla="*/ 310101 w 1089330"/>
              <a:gd name="connsiteY22" fmla="*/ 265375 h 1227483"/>
              <a:gd name="connsiteX23" fmla="*/ 338040 w 1089330"/>
              <a:gd name="connsiteY23" fmla="*/ 111225 h 1227483"/>
              <a:gd name="connsiteX24" fmla="*/ 344780 w 1089330"/>
              <a:gd name="connsiteY24" fmla="*/ 106851 h 1227483"/>
              <a:gd name="connsiteX25" fmla="*/ 341906 w 1089330"/>
              <a:gd name="connsiteY25" fmla="*/ 106349 h 1227483"/>
              <a:gd name="connsiteX26" fmla="*/ 381662 w 1089330"/>
              <a:gd name="connsiteY26" fmla="*/ 18884 h 1227483"/>
              <a:gd name="connsiteX27" fmla="*/ 445273 w 1089330"/>
              <a:gd name="connsiteY27" fmla="*/ 34787 h 1227483"/>
              <a:gd name="connsiteX28" fmla="*/ 454218 w 1089330"/>
              <a:gd name="connsiteY28" fmla="*/ 73052 h 1227483"/>
              <a:gd name="connsiteX29" fmla="*/ 454652 w 1089330"/>
              <a:gd name="connsiteY29" fmla="*/ 77465 h 1227483"/>
              <a:gd name="connsiteX30" fmla="*/ 474658 w 1089330"/>
              <a:gd name="connsiteY30" fmla="*/ 75564 h 1227483"/>
              <a:gd name="connsiteX31" fmla="*/ 482047 w 1089330"/>
              <a:gd name="connsiteY31" fmla="*/ 58640 h 1227483"/>
              <a:gd name="connsiteX32" fmla="*/ 508883 w 1089330"/>
              <a:gd name="connsiteY32" fmla="*/ 10933 h 1227483"/>
              <a:gd name="connsiteX33" fmla="*/ 543173 w 1089330"/>
              <a:gd name="connsiteY33" fmla="*/ 0 h 122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9330" h="1227483">
                <a:moveTo>
                  <a:pt x="543173" y="0"/>
                </a:moveTo>
                <a:cubicBezTo>
                  <a:pt x="555266" y="0"/>
                  <a:pt x="566531" y="3644"/>
                  <a:pt x="572494" y="10933"/>
                </a:cubicBezTo>
                <a:cubicBezTo>
                  <a:pt x="578458" y="18221"/>
                  <a:pt x="578126" y="38100"/>
                  <a:pt x="577464" y="57150"/>
                </a:cubicBezTo>
                <a:lnTo>
                  <a:pt x="577245" y="68732"/>
                </a:lnTo>
                <a:lnTo>
                  <a:pt x="591689" y="68425"/>
                </a:lnTo>
                <a:lnTo>
                  <a:pt x="618411" y="69302"/>
                </a:lnTo>
                <a:lnTo>
                  <a:pt x="628153" y="58641"/>
                </a:lnTo>
                <a:cubicBezTo>
                  <a:pt x="644056" y="42739"/>
                  <a:pt x="659958" y="8283"/>
                  <a:pt x="675861" y="2982"/>
                </a:cubicBezTo>
                <a:cubicBezTo>
                  <a:pt x="691764" y="-2319"/>
                  <a:pt x="714293" y="8283"/>
                  <a:pt x="723569" y="26836"/>
                </a:cubicBezTo>
                <a:cubicBezTo>
                  <a:pt x="731686" y="43070"/>
                  <a:pt x="780387" y="88727"/>
                  <a:pt x="749822" y="107878"/>
                </a:cubicBezTo>
                <a:lnTo>
                  <a:pt x="742334" y="110506"/>
                </a:lnTo>
                <a:lnTo>
                  <a:pt x="740962" y="148093"/>
                </a:lnTo>
                <a:cubicBezTo>
                  <a:pt x="735827" y="177579"/>
                  <a:pt x="727544" y="213028"/>
                  <a:pt x="747422" y="249472"/>
                </a:cubicBezTo>
                <a:cubicBezTo>
                  <a:pt x="777239" y="304137"/>
                  <a:pt x="936017" y="399801"/>
                  <a:pt x="970494" y="466020"/>
                </a:cubicBezTo>
                <a:lnTo>
                  <a:pt x="975700" y="493690"/>
                </a:lnTo>
                <a:lnTo>
                  <a:pt x="996310" y="514658"/>
                </a:lnTo>
                <a:cubicBezTo>
                  <a:pt x="1055038" y="587628"/>
                  <a:pt x="1089330" y="675594"/>
                  <a:pt x="1089330" y="770283"/>
                </a:cubicBezTo>
                <a:cubicBezTo>
                  <a:pt x="1089330" y="1022788"/>
                  <a:pt x="845475" y="1227483"/>
                  <a:pt x="544665" y="1227483"/>
                </a:cubicBezTo>
                <a:cubicBezTo>
                  <a:pt x="243855" y="1227483"/>
                  <a:pt x="0" y="1022788"/>
                  <a:pt x="0" y="770283"/>
                </a:cubicBezTo>
                <a:cubicBezTo>
                  <a:pt x="0" y="707157"/>
                  <a:pt x="15241" y="647019"/>
                  <a:pt x="42803" y="592320"/>
                </a:cubicBezTo>
                <a:lnTo>
                  <a:pt x="88459" y="521712"/>
                </a:lnTo>
                <a:lnTo>
                  <a:pt x="91315" y="499628"/>
                </a:lnTo>
                <a:cubicBezTo>
                  <a:pt x="122499" y="430861"/>
                  <a:pt x="279290" y="322028"/>
                  <a:pt x="310101" y="265375"/>
                </a:cubicBezTo>
                <a:cubicBezTo>
                  <a:pt x="346048" y="199280"/>
                  <a:pt x="303869" y="144345"/>
                  <a:pt x="338040" y="111225"/>
                </a:cubicBezTo>
                <a:lnTo>
                  <a:pt x="344780" y="106851"/>
                </a:lnTo>
                <a:lnTo>
                  <a:pt x="341906" y="106349"/>
                </a:lnTo>
                <a:cubicBezTo>
                  <a:pt x="283596" y="90446"/>
                  <a:pt x="364434" y="30811"/>
                  <a:pt x="381662" y="18884"/>
                </a:cubicBezTo>
                <a:cubicBezTo>
                  <a:pt x="398890" y="6957"/>
                  <a:pt x="432021" y="21535"/>
                  <a:pt x="445273" y="34787"/>
                </a:cubicBezTo>
                <a:cubicBezTo>
                  <a:pt x="451899" y="41413"/>
                  <a:pt x="453224" y="58309"/>
                  <a:pt x="454218" y="73052"/>
                </a:cubicBezTo>
                <a:lnTo>
                  <a:pt x="454652" y="77465"/>
                </a:lnTo>
                <a:lnTo>
                  <a:pt x="474658" y="75564"/>
                </a:lnTo>
                <a:lnTo>
                  <a:pt x="482047" y="58640"/>
                </a:lnTo>
                <a:cubicBezTo>
                  <a:pt x="490330" y="39093"/>
                  <a:pt x="499607" y="18221"/>
                  <a:pt x="508883" y="10933"/>
                </a:cubicBezTo>
                <a:cubicBezTo>
                  <a:pt x="518160" y="3644"/>
                  <a:pt x="531081" y="0"/>
                  <a:pt x="543173" y="0"/>
                </a:cubicBezTo>
                <a:close/>
              </a:path>
            </a:pathLst>
          </a:custGeom>
          <a:solidFill>
            <a:schemeClr val="bg2">
              <a:lumMod val="7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endParaRPr>
          </a:p>
        </p:txBody>
      </p:sp>
      <p:sp>
        <p:nvSpPr>
          <p:cNvPr id="168" name="TextBox 7"/>
          <p:cNvSpPr txBox="1"/>
          <p:nvPr/>
        </p:nvSpPr>
        <p:spPr>
          <a:xfrm>
            <a:off x="3383188" y="2610784"/>
            <a:ext cx="759274"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5400" b="1" dirty="0">
                <a:solidFill>
                  <a:srgbClr val="70AD47">
                    <a:lumMod val="75000"/>
                  </a:srgbClr>
                </a:solidFill>
                <a:latin typeface="Arial" charset="0"/>
                <a:ea typeface="Arial" charset="0"/>
                <a:cs typeface="Arial" charset="0"/>
              </a:rPr>
              <a:t>$</a:t>
            </a:r>
          </a:p>
        </p:txBody>
      </p:sp>
      <p:sp>
        <p:nvSpPr>
          <p:cNvPr id="177" name="TextBox 176"/>
          <p:cNvSpPr txBox="1"/>
          <p:nvPr/>
        </p:nvSpPr>
        <p:spPr>
          <a:xfrm>
            <a:off x="4648426" y="1800959"/>
            <a:ext cx="2377809" cy="646331"/>
          </a:xfrm>
          <a:prstGeom prst="rect">
            <a:avLst/>
          </a:prstGeom>
          <a:noFill/>
        </p:spPr>
        <p:txBody>
          <a:bodyPr wrap="square" rtlCol="0">
            <a:spAutoFit/>
          </a:bodyPr>
          <a:lstStyle/>
          <a:p>
            <a:r>
              <a:rPr lang="en-US" dirty="0">
                <a:solidFill>
                  <a:srgbClr val="FF0000"/>
                </a:solidFill>
                <a:latin typeface="Merriweather" panose="02000503050000090004" pitchFamily="2" charset="0"/>
              </a:rPr>
              <a:t>50% of future retired pay to age 67</a:t>
            </a:r>
          </a:p>
        </p:txBody>
      </p:sp>
    </p:spTree>
    <p:extLst>
      <p:ext uri="{BB962C8B-B14F-4D97-AF65-F5344CB8AC3E}">
        <p14:creationId xmlns:p14="http://schemas.microsoft.com/office/powerpoint/2010/main" val="129582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0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9" grpId="0"/>
      <p:bldP spid="205" grpId="0"/>
      <p:bldP spid="206" grpId="0"/>
      <p:bldP spid="11" grpId="0" animBg="1"/>
      <p:bldP spid="15" grpId="0" animBg="1"/>
      <p:bldP spid="20" grpId="0" animBg="1"/>
      <p:bldP spid="21" grpId="0"/>
      <p:bldP spid="22" grpId="0" animBg="1"/>
      <p:bldP spid="25" grpId="0" animBg="1"/>
      <p:bldP spid="163" grpId="0" animBg="1"/>
      <p:bldP spid="168" grpId="0"/>
      <p:bldP spid="1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677798" y="1672461"/>
            <a:ext cx="0" cy="1330918"/>
          </a:xfrm>
          <a:prstGeom prst="line">
            <a:avLst/>
          </a:prstGeom>
        </p:spPr>
        <p:style>
          <a:lnRef idx="1">
            <a:schemeClr val="dk1"/>
          </a:lnRef>
          <a:fillRef idx="0">
            <a:schemeClr val="dk1"/>
          </a:fillRef>
          <a:effectRef idx="0">
            <a:schemeClr val="dk1"/>
          </a:effectRef>
          <a:fontRef idx="minor">
            <a:schemeClr val="tx1"/>
          </a:fontRef>
        </p:style>
      </p:cxnSp>
      <p:sp>
        <p:nvSpPr>
          <p:cNvPr id="17411" name="Title 2"/>
          <p:cNvSpPr>
            <a:spLocks noGrp="1"/>
          </p:cNvSpPr>
          <p:nvPr>
            <p:ph type="title"/>
          </p:nvPr>
        </p:nvSpPr>
        <p:spPr/>
        <p:txBody>
          <a:bodyPr>
            <a:normAutofit/>
          </a:bodyPr>
          <a:lstStyle/>
          <a:p>
            <a:pPr eaLnBrk="1" hangingPunct="1"/>
            <a:r>
              <a:rPr lang="en-US" altLang="en-US" sz="3200" spc="-150" dirty="0">
                <a:latin typeface="Arial" charset="0"/>
                <a:ea typeface="Arial" charset="0"/>
                <a:cs typeface="Arial" charset="0"/>
              </a:rPr>
              <a:t>Implementation Timeline</a:t>
            </a:r>
          </a:p>
        </p:txBody>
      </p:sp>
      <p:cxnSp>
        <p:nvCxnSpPr>
          <p:cNvPr id="8" name="Straight Connector 7"/>
          <p:cNvCxnSpPr/>
          <p:nvPr/>
        </p:nvCxnSpPr>
        <p:spPr>
          <a:xfrm>
            <a:off x="1447800" y="2438839"/>
            <a:ext cx="6705600" cy="3962400"/>
          </a:xfrm>
          <a:prstGeom prst="line">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29" name="Straight Connector 17428"/>
          <p:cNvCxnSpPr/>
          <p:nvPr/>
        </p:nvCxnSpPr>
        <p:spPr>
          <a:xfrm>
            <a:off x="2161403" y="5632391"/>
            <a:ext cx="65532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430" name="TextBox 17429"/>
          <p:cNvSpPr txBox="1"/>
          <p:nvPr/>
        </p:nvSpPr>
        <p:spPr>
          <a:xfrm>
            <a:off x="2614550" y="1430975"/>
            <a:ext cx="1500250" cy="369332"/>
          </a:xfrm>
          <a:prstGeom prst="rect">
            <a:avLst/>
          </a:prstGeom>
          <a:noFill/>
        </p:spPr>
        <p:txBody>
          <a:bodyPr wrap="square" rtlCol="0">
            <a:spAutoFit/>
          </a:bodyPr>
          <a:lstStyle/>
          <a:p>
            <a:pPr algn="r"/>
            <a:r>
              <a:rPr lang="en-US" dirty="0">
                <a:solidFill>
                  <a:prstClr val="white"/>
                </a:solidFill>
                <a:latin typeface="Franklin Gothic Demi Cond" panose="020B0706030402020204" pitchFamily="34" charset="0"/>
              </a:rPr>
              <a:t>2016</a:t>
            </a:r>
          </a:p>
        </p:txBody>
      </p:sp>
      <p:sp>
        <p:nvSpPr>
          <p:cNvPr id="57" name="TextBox 56"/>
          <p:cNvSpPr txBox="1"/>
          <p:nvPr/>
        </p:nvSpPr>
        <p:spPr>
          <a:xfrm>
            <a:off x="5438003" y="3162744"/>
            <a:ext cx="1500250" cy="369332"/>
          </a:xfrm>
          <a:prstGeom prst="rect">
            <a:avLst/>
          </a:prstGeom>
          <a:noFill/>
        </p:spPr>
        <p:txBody>
          <a:bodyPr wrap="square" rtlCol="0">
            <a:spAutoFit/>
          </a:bodyPr>
          <a:lstStyle/>
          <a:p>
            <a:pPr algn="r"/>
            <a:r>
              <a:rPr lang="en-US" dirty="0">
                <a:solidFill>
                  <a:prstClr val="white"/>
                </a:solidFill>
                <a:latin typeface="Franklin Gothic Demi Cond" panose="020B0706030402020204" pitchFamily="34" charset="0"/>
              </a:rPr>
              <a:t>2017</a:t>
            </a:r>
          </a:p>
        </p:txBody>
      </p:sp>
      <p:sp>
        <p:nvSpPr>
          <p:cNvPr id="58" name="TextBox 57"/>
          <p:cNvSpPr txBox="1"/>
          <p:nvPr/>
        </p:nvSpPr>
        <p:spPr>
          <a:xfrm>
            <a:off x="7643750" y="4727377"/>
            <a:ext cx="1500250" cy="369332"/>
          </a:xfrm>
          <a:prstGeom prst="rect">
            <a:avLst/>
          </a:prstGeom>
          <a:noFill/>
        </p:spPr>
        <p:txBody>
          <a:bodyPr wrap="square" rtlCol="0">
            <a:spAutoFit/>
          </a:bodyPr>
          <a:lstStyle/>
          <a:p>
            <a:pPr algn="r"/>
            <a:r>
              <a:rPr lang="en-US" dirty="0">
                <a:solidFill>
                  <a:prstClr val="white"/>
                </a:solidFill>
                <a:latin typeface="Franklin Gothic Demi Cond" panose="020B0706030402020204" pitchFamily="34" charset="0"/>
              </a:rPr>
              <a:t>2018</a:t>
            </a:r>
          </a:p>
        </p:txBody>
      </p:sp>
      <p:sp>
        <p:nvSpPr>
          <p:cNvPr id="37" name="TextBox 36"/>
          <p:cNvSpPr txBox="1"/>
          <p:nvPr/>
        </p:nvSpPr>
        <p:spPr>
          <a:xfrm>
            <a:off x="504431" y="3357167"/>
            <a:ext cx="2712521" cy="584775"/>
          </a:xfrm>
          <a:prstGeom prst="rect">
            <a:avLst/>
          </a:prstGeom>
          <a:solidFill>
            <a:schemeClr val="tx2">
              <a:lumMod val="20000"/>
              <a:lumOff val="80000"/>
            </a:schemeClr>
          </a:solidFill>
        </p:spPr>
        <p:txBody>
          <a:bodyPr wrap="square" rtlCol="0">
            <a:spAutoFit/>
          </a:bodyPr>
          <a:lstStyle/>
          <a:p>
            <a:pPr algn="ctr"/>
            <a:r>
              <a:rPr lang="en-US" sz="3200" b="1" dirty="0">
                <a:solidFill>
                  <a:prstClr val="black"/>
                </a:solidFill>
                <a:latin typeface="Franklin Gothic Medium Cond" panose="020B0606030402020204" pitchFamily="34" charset="0"/>
              </a:rPr>
              <a:t>2016</a:t>
            </a:r>
          </a:p>
        </p:txBody>
      </p:sp>
      <p:sp>
        <p:nvSpPr>
          <p:cNvPr id="44" name="TextBox 43"/>
          <p:cNvSpPr txBox="1"/>
          <p:nvPr/>
        </p:nvSpPr>
        <p:spPr>
          <a:xfrm>
            <a:off x="3339935" y="3349985"/>
            <a:ext cx="2712521" cy="584775"/>
          </a:xfrm>
          <a:prstGeom prst="rect">
            <a:avLst/>
          </a:prstGeom>
          <a:solidFill>
            <a:schemeClr val="tx2">
              <a:lumMod val="40000"/>
              <a:lumOff val="60000"/>
            </a:schemeClr>
          </a:solidFill>
        </p:spPr>
        <p:txBody>
          <a:bodyPr wrap="square" rtlCol="0">
            <a:spAutoFit/>
          </a:bodyPr>
          <a:lstStyle/>
          <a:p>
            <a:pPr algn="ctr"/>
            <a:r>
              <a:rPr lang="en-US" sz="3200" b="1" dirty="0">
                <a:solidFill>
                  <a:prstClr val="black"/>
                </a:solidFill>
                <a:latin typeface="Franklin Gothic Medium Cond" panose="020B0606030402020204" pitchFamily="34" charset="0"/>
              </a:rPr>
              <a:t>2017</a:t>
            </a:r>
          </a:p>
        </p:txBody>
      </p:sp>
      <p:sp>
        <p:nvSpPr>
          <p:cNvPr id="45" name="TextBox 44"/>
          <p:cNvSpPr txBox="1"/>
          <p:nvPr/>
        </p:nvSpPr>
        <p:spPr>
          <a:xfrm>
            <a:off x="6127717" y="3347410"/>
            <a:ext cx="2712521" cy="584775"/>
          </a:xfrm>
          <a:prstGeom prst="rect">
            <a:avLst/>
          </a:prstGeom>
          <a:solidFill>
            <a:schemeClr val="tx2">
              <a:lumMod val="60000"/>
              <a:lumOff val="40000"/>
            </a:schemeClr>
          </a:solidFill>
        </p:spPr>
        <p:txBody>
          <a:bodyPr wrap="square" rtlCol="0">
            <a:spAutoFit/>
          </a:bodyPr>
          <a:lstStyle/>
          <a:p>
            <a:pPr algn="ctr"/>
            <a:r>
              <a:rPr lang="en-US" sz="3200" b="1" dirty="0">
                <a:solidFill>
                  <a:prstClr val="black"/>
                </a:solidFill>
                <a:latin typeface="Franklin Gothic Medium Cond" panose="020B0606030402020204" pitchFamily="34" charset="0"/>
              </a:rPr>
              <a:t>2018</a:t>
            </a:r>
          </a:p>
        </p:txBody>
      </p:sp>
      <p:cxnSp>
        <p:nvCxnSpPr>
          <p:cNvPr id="51" name="Straight Connector 50"/>
          <p:cNvCxnSpPr/>
          <p:nvPr/>
        </p:nvCxnSpPr>
        <p:spPr>
          <a:xfrm>
            <a:off x="2743200" y="4289511"/>
            <a:ext cx="0" cy="433055"/>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99749" y="4267200"/>
            <a:ext cx="0" cy="433055"/>
          </a:xfrm>
          <a:prstGeom prst="line">
            <a:avLst/>
          </a:prstGeom>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3880542" y="2520777"/>
            <a:ext cx="0" cy="433055"/>
          </a:xfrm>
          <a:prstGeom prst="line">
            <a:avLst/>
          </a:prstGeom>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400675" y="4271394"/>
            <a:ext cx="0" cy="433055"/>
          </a:xfrm>
          <a:prstGeom prst="line">
            <a:avLst/>
          </a:prstGeom>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6629400" y="4289227"/>
            <a:ext cx="0" cy="433055"/>
          </a:xfrm>
          <a:prstGeom prst="line">
            <a:avLst/>
          </a:prstGeom>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558557" y="3962400"/>
            <a:ext cx="813043" cy="307777"/>
          </a:xfrm>
          <a:prstGeom prst="rect">
            <a:avLst/>
          </a:prstGeom>
          <a:noFill/>
        </p:spPr>
        <p:txBody>
          <a:bodyPr wrap="none" rtlCol="0">
            <a:spAutoFit/>
          </a:bodyPr>
          <a:lstStyle/>
          <a:p>
            <a:r>
              <a:rPr lang="en-US" sz="1400" b="1" dirty="0">
                <a:solidFill>
                  <a:srgbClr val="002060"/>
                </a:solidFill>
              </a:rPr>
              <a:t>JUNE 1</a:t>
            </a:r>
          </a:p>
        </p:txBody>
      </p:sp>
      <p:sp>
        <p:nvSpPr>
          <p:cNvPr id="60" name="TextBox 59"/>
          <p:cNvSpPr txBox="1"/>
          <p:nvPr/>
        </p:nvSpPr>
        <p:spPr>
          <a:xfrm>
            <a:off x="2139006" y="3962519"/>
            <a:ext cx="1213794" cy="307777"/>
          </a:xfrm>
          <a:prstGeom prst="rect">
            <a:avLst/>
          </a:prstGeom>
          <a:noFill/>
        </p:spPr>
        <p:txBody>
          <a:bodyPr wrap="none" rtlCol="0">
            <a:spAutoFit/>
          </a:bodyPr>
          <a:lstStyle/>
          <a:p>
            <a:r>
              <a:rPr lang="en-US" sz="1400" b="1" dirty="0">
                <a:solidFill>
                  <a:srgbClr val="002060"/>
                </a:solidFill>
              </a:rPr>
              <a:t>DECEMBER</a:t>
            </a:r>
          </a:p>
        </p:txBody>
      </p:sp>
      <p:sp>
        <p:nvSpPr>
          <p:cNvPr id="61" name="TextBox 60"/>
          <p:cNvSpPr txBox="1"/>
          <p:nvPr/>
        </p:nvSpPr>
        <p:spPr>
          <a:xfrm>
            <a:off x="3343409" y="2982543"/>
            <a:ext cx="1046825" cy="307777"/>
          </a:xfrm>
          <a:prstGeom prst="rect">
            <a:avLst/>
          </a:prstGeom>
          <a:noFill/>
        </p:spPr>
        <p:txBody>
          <a:bodyPr wrap="none" rtlCol="0">
            <a:spAutoFit/>
          </a:bodyPr>
          <a:lstStyle/>
          <a:p>
            <a:r>
              <a:rPr lang="en-US" sz="1400" b="1" dirty="0">
                <a:solidFill>
                  <a:srgbClr val="002060"/>
                </a:solidFill>
              </a:rPr>
              <a:t>JANUARY</a:t>
            </a:r>
          </a:p>
        </p:txBody>
      </p:sp>
      <p:sp>
        <p:nvSpPr>
          <p:cNvPr id="62" name="TextBox 61"/>
          <p:cNvSpPr txBox="1"/>
          <p:nvPr/>
        </p:nvSpPr>
        <p:spPr>
          <a:xfrm>
            <a:off x="4601120" y="3963617"/>
            <a:ext cx="1462260" cy="307777"/>
          </a:xfrm>
          <a:prstGeom prst="rect">
            <a:avLst/>
          </a:prstGeom>
          <a:noFill/>
        </p:spPr>
        <p:txBody>
          <a:bodyPr wrap="none" rtlCol="0">
            <a:spAutoFit/>
          </a:bodyPr>
          <a:lstStyle/>
          <a:p>
            <a:r>
              <a:rPr lang="en-US" sz="1400" b="1" dirty="0">
                <a:solidFill>
                  <a:srgbClr val="002060"/>
                </a:solidFill>
              </a:rPr>
              <a:t>DECEMBER 31</a:t>
            </a:r>
          </a:p>
        </p:txBody>
      </p:sp>
      <p:sp>
        <p:nvSpPr>
          <p:cNvPr id="63" name="TextBox 62"/>
          <p:cNvSpPr txBox="1"/>
          <p:nvPr/>
        </p:nvSpPr>
        <p:spPr>
          <a:xfrm>
            <a:off x="6076950" y="3962400"/>
            <a:ext cx="1192634" cy="307777"/>
          </a:xfrm>
          <a:prstGeom prst="rect">
            <a:avLst/>
          </a:prstGeom>
          <a:noFill/>
        </p:spPr>
        <p:txBody>
          <a:bodyPr wrap="none" rtlCol="0">
            <a:spAutoFit/>
          </a:bodyPr>
          <a:lstStyle/>
          <a:p>
            <a:r>
              <a:rPr lang="en-US" sz="1400" b="1" dirty="0">
                <a:solidFill>
                  <a:srgbClr val="002060"/>
                </a:solidFill>
              </a:rPr>
              <a:t>JANUARY 1</a:t>
            </a:r>
          </a:p>
        </p:txBody>
      </p:sp>
      <p:sp>
        <p:nvSpPr>
          <p:cNvPr id="64" name="TextBox 63"/>
          <p:cNvSpPr txBox="1"/>
          <p:nvPr/>
        </p:nvSpPr>
        <p:spPr>
          <a:xfrm>
            <a:off x="7482753" y="3962519"/>
            <a:ext cx="1462260" cy="307777"/>
          </a:xfrm>
          <a:prstGeom prst="rect">
            <a:avLst/>
          </a:prstGeom>
          <a:noFill/>
        </p:spPr>
        <p:txBody>
          <a:bodyPr wrap="none" rtlCol="0">
            <a:spAutoFit/>
          </a:bodyPr>
          <a:lstStyle/>
          <a:p>
            <a:r>
              <a:rPr lang="en-US" sz="1400" b="1" dirty="0">
                <a:solidFill>
                  <a:srgbClr val="002060"/>
                </a:solidFill>
              </a:rPr>
              <a:t>DECEMBER 31</a:t>
            </a:r>
          </a:p>
        </p:txBody>
      </p:sp>
      <p:cxnSp>
        <p:nvCxnSpPr>
          <p:cNvPr id="65" name="Straight Connector 64"/>
          <p:cNvCxnSpPr/>
          <p:nvPr/>
        </p:nvCxnSpPr>
        <p:spPr>
          <a:xfrm>
            <a:off x="6057900" y="2515163"/>
            <a:ext cx="22135" cy="40380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8879191" y="2520777"/>
            <a:ext cx="15922" cy="2851537"/>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0" y="4725055"/>
            <a:ext cx="1831813" cy="523220"/>
          </a:xfrm>
          <a:prstGeom prst="rect">
            <a:avLst/>
          </a:prstGeom>
          <a:noFill/>
        </p:spPr>
        <p:txBody>
          <a:bodyPr wrap="square" rtlCol="0">
            <a:spAutoFit/>
          </a:bodyPr>
          <a:lstStyle/>
          <a:p>
            <a:pPr algn="ctr"/>
            <a:r>
              <a:rPr lang="en-US" sz="1400" b="1" dirty="0">
                <a:solidFill>
                  <a:srgbClr val="9BBB59">
                    <a:lumMod val="50000"/>
                  </a:srgbClr>
                </a:solidFill>
              </a:rPr>
              <a:t>Leader Course Released</a:t>
            </a:r>
          </a:p>
        </p:txBody>
      </p:sp>
      <p:sp>
        <p:nvSpPr>
          <p:cNvPr id="68" name="TextBox 67"/>
          <p:cNvSpPr txBox="1"/>
          <p:nvPr/>
        </p:nvSpPr>
        <p:spPr>
          <a:xfrm>
            <a:off x="1704886" y="4727377"/>
            <a:ext cx="2094481" cy="523220"/>
          </a:xfrm>
          <a:prstGeom prst="rect">
            <a:avLst/>
          </a:prstGeom>
          <a:noFill/>
        </p:spPr>
        <p:txBody>
          <a:bodyPr wrap="square" rtlCol="0">
            <a:spAutoFit/>
          </a:bodyPr>
          <a:lstStyle/>
          <a:p>
            <a:pPr algn="ctr"/>
            <a:r>
              <a:rPr lang="en-US" sz="1400" b="1" dirty="0">
                <a:solidFill>
                  <a:srgbClr val="9BBB59">
                    <a:lumMod val="50000"/>
                  </a:srgbClr>
                </a:solidFill>
              </a:rPr>
              <a:t>Eligible Opt-In Members Notified</a:t>
            </a:r>
          </a:p>
        </p:txBody>
      </p:sp>
      <p:sp>
        <p:nvSpPr>
          <p:cNvPr id="69" name="TextBox 68"/>
          <p:cNvSpPr txBox="1"/>
          <p:nvPr/>
        </p:nvSpPr>
        <p:spPr>
          <a:xfrm>
            <a:off x="3657600" y="1828800"/>
            <a:ext cx="1042756" cy="738664"/>
          </a:xfrm>
          <a:prstGeom prst="rect">
            <a:avLst/>
          </a:prstGeom>
          <a:noFill/>
        </p:spPr>
        <p:txBody>
          <a:bodyPr wrap="square" rtlCol="0">
            <a:spAutoFit/>
          </a:bodyPr>
          <a:lstStyle/>
          <a:p>
            <a:r>
              <a:rPr lang="en-US" sz="1400" b="1" dirty="0">
                <a:solidFill>
                  <a:srgbClr val="C00000"/>
                </a:solidFill>
              </a:rPr>
              <a:t>Opt-In </a:t>
            </a:r>
          </a:p>
          <a:p>
            <a:r>
              <a:rPr lang="en-US" sz="1400" b="1" dirty="0">
                <a:solidFill>
                  <a:srgbClr val="C00000"/>
                </a:solidFill>
              </a:rPr>
              <a:t>Training Began</a:t>
            </a:r>
          </a:p>
        </p:txBody>
      </p:sp>
      <p:sp>
        <p:nvSpPr>
          <p:cNvPr id="70" name="TextBox 69"/>
          <p:cNvSpPr txBox="1"/>
          <p:nvPr/>
        </p:nvSpPr>
        <p:spPr>
          <a:xfrm>
            <a:off x="4540257" y="4728430"/>
            <a:ext cx="1593672" cy="1815882"/>
          </a:xfrm>
          <a:prstGeom prst="rect">
            <a:avLst/>
          </a:prstGeom>
          <a:noFill/>
        </p:spPr>
        <p:txBody>
          <a:bodyPr wrap="square" rtlCol="0">
            <a:spAutoFit/>
          </a:bodyPr>
          <a:lstStyle/>
          <a:p>
            <a:pPr algn="ctr"/>
            <a:r>
              <a:rPr lang="en-US" sz="1400" b="1" dirty="0">
                <a:solidFill>
                  <a:srgbClr val="9BBB59">
                    <a:lumMod val="50000"/>
                  </a:srgbClr>
                </a:solidFill>
              </a:rPr>
              <a:t>Last Date of Eligibility for Coverage Under Legacy Retirement System with opportunity to Opt-In to BRS</a:t>
            </a:r>
          </a:p>
        </p:txBody>
      </p:sp>
      <p:sp>
        <p:nvSpPr>
          <p:cNvPr id="74" name="TextBox 73"/>
          <p:cNvSpPr txBox="1"/>
          <p:nvPr/>
        </p:nvSpPr>
        <p:spPr>
          <a:xfrm>
            <a:off x="5601719" y="4727377"/>
            <a:ext cx="2094481" cy="523220"/>
          </a:xfrm>
          <a:prstGeom prst="rect">
            <a:avLst/>
          </a:prstGeom>
          <a:noFill/>
        </p:spPr>
        <p:txBody>
          <a:bodyPr wrap="square" rtlCol="0">
            <a:spAutoFit/>
          </a:bodyPr>
          <a:lstStyle/>
          <a:p>
            <a:pPr algn="ctr"/>
            <a:r>
              <a:rPr lang="en-US" sz="1400" b="1" dirty="0">
                <a:solidFill>
                  <a:srgbClr val="C00000"/>
                </a:solidFill>
              </a:rPr>
              <a:t>BRS Goes </a:t>
            </a:r>
          </a:p>
          <a:p>
            <a:pPr algn="ctr"/>
            <a:r>
              <a:rPr lang="en-US" sz="1400" b="1" dirty="0">
                <a:solidFill>
                  <a:srgbClr val="C00000"/>
                </a:solidFill>
              </a:rPr>
              <a:t>Into Effect</a:t>
            </a:r>
          </a:p>
        </p:txBody>
      </p:sp>
      <p:sp>
        <p:nvSpPr>
          <p:cNvPr id="75" name="TextBox 74"/>
          <p:cNvSpPr txBox="1"/>
          <p:nvPr/>
        </p:nvSpPr>
        <p:spPr>
          <a:xfrm>
            <a:off x="6439919" y="2348217"/>
            <a:ext cx="2094481" cy="830997"/>
          </a:xfrm>
          <a:prstGeom prst="rect">
            <a:avLst/>
          </a:prstGeom>
          <a:noFill/>
        </p:spPr>
        <p:txBody>
          <a:bodyPr wrap="square" rtlCol="0">
            <a:spAutoFit/>
          </a:bodyPr>
          <a:lstStyle/>
          <a:p>
            <a:pPr algn="ctr"/>
            <a:r>
              <a:rPr lang="en-US" sz="2400" b="1" dirty="0">
                <a:solidFill>
                  <a:srgbClr val="92D050"/>
                </a:solidFill>
                <a:latin typeface="Franklin Gothic Medium Cond" panose="020B0606030402020204" pitchFamily="34" charset="0"/>
              </a:rPr>
              <a:t>OPT-IN</a:t>
            </a:r>
          </a:p>
          <a:p>
            <a:pPr algn="ctr"/>
            <a:r>
              <a:rPr lang="en-US" sz="2400" b="1" dirty="0">
                <a:solidFill>
                  <a:srgbClr val="92D050"/>
                </a:solidFill>
                <a:latin typeface="Franklin Gothic Medium Cond" panose="020B0606030402020204" pitchFamily="34" charset="0"/>
              </a:rPr>
              <a:t>WINDOW</a:t>
            </a:r>
          </a:p>
        </p:txBody>
      </p:sp>
      <p:sp>
        <p:nvSpPr>
          <p:cNvPr id="26" name="Right Arrow 25"/>
          <p:cNvSpPr/>
          <p:nvPr/>
        </p:nvSpPr>
        <p:spPr>
          <a:xfrm>
            <a:off x="8279355" y="2820083"/>
            <a:ext cx="407445" cy="16246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ight Arrow 76"/>
          <p:cNvSpPr/>
          <p:nvPr/>
        </p:nvSpPr>
        <p:spPr>
          <a:xfrm>
            <a:off x="6248400" y="2820083"/>
            <a:ext cx="407445" cy="162460"/>
          </a:xfrm>
          <a:prstGeom prst="rightArrow">
            <a:avLst/>
          </a:prstGeom>
          <a:solidFill>
            <a:srgbClr val="92D05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TextBox 77"/>
          <p:cNvSpPr txBox="1"/>
          <p:nvPr/>
        </p:nvSpPr>
        <p:spPr>
          <a:xfrm>
            <a:off x="7162800" y="4724387"/>
            <a:ext cx="2094481" cy="523220"/>
          </a:xfrm>
          <a:prstGeom prst="rect">
            <a:avLst/>
          </a:prstGeom>
          <a:noFill/>
        </p:spPr>
        <p:txBody>
          <a:bodyPr wrap="square" rtlCol="0">
            <a:spAutoFit/>
          </a:bodyPr>
          <a:lstStyle/>
          <a:p>
            <a:pPr algn="ctr"/>
            <a:r>
              <a:rPr lang="en-US" sz="1400" b="1" dirty="0">
                <a:solidFill>
                  <a:srgbClr val="C00000"/>
                </a:solidFill>
              </a:rPr>
              <a:t>Opt-In </a:t>
            </a:r>
          </a:p>
          <a:p>
            <a:pPr algn="ctr"/>
            <a:r>
              <a:rPr lang="en-US" sz="1400" b="1" dirty="0">
                <a:solidFill>
                  <a:srgbClr val="C00000"/>
                </a:solidFill>
              </a:rPr>
              <a:t>Period Ends</a:t>
            </a:r>
          </a:p>
        </p:txBody>
      </p:sp>
      <p:cxnSp>
        <p:nvCxnSpPr>
          <p:cNvPr id="79" name="Straight Connector 78"/>
          <p:cNvCxnSpPr/>
          <p:nvPr/>
        </p:nvCxnSpPr>
        <p:spPr>
          <a:xfrm>
            <a:off x="8199098" y="4297955"/>
            <a:ext cx="0" cy="433055"/>
          </a:xfrm>
          <a:prstGeom prst="line">
            <a:avLst/>
          </a:prstGeom>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1784623" y="2982543"/>
            <a:ext cx="1079078" cy="307777"/>
          </a:xfrm>
          <a:prstGeom prst="rect">
            <a:avLst/>
          </a:prstGeom>
          <a:noFill/>
        </p:spPr>
        <p:txBody>
          <a:bodyPr wrap="none" rtlCol="0">
            <a:spAutoFit/>
          </a:bodyPr>
          <a:lstStyle/>
          <a:p>
            <a:r>
              <a:rPr lang="en-US" sz="1400" b="1" dirty="0">
                <a:solidFill>
                  <a:srgbClr val="002060"/>
                </a:solidFill>
              </a:rPr>
              <a:t>OCTOBER</a:t>
            </a:r>
          </a:p>
        </p:txBody>
      </p:sp>
      <p:cxnSp>
        <p:nvCxnSpPr>
          <p:cNvPr id="81" name="Straight Connector 80"/>
          <p:cNvCxnSpPr/>
          <p:nvPr/>
        </p:nvCxnSpPr>
        <p:spPr>
          <a:xfrm>
            <a:off x="2320214" y="2549488"/>
            <a:ext cx="0" cy="433055"/>
          </a:xfrm>
          <a:prstGeom prst="line">
            <a:avLst/>
          </a:prstGeom>
          <a:ln/>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1286894" y="2067580"/>
            <a:ext cx="2094481" cy="523220"/>
          </a:xfrm>
          <a:prstGeom prst="rect">
            <a:avLst/>
          </a:prstGeom>
          <a:noFill/>
        </p:spPr>
        <p:txBody>
          <a:bodyPr wrap="square" rtlCol="0">
            <a:spAutoFit/>
          </a:bodyPr>
          <a:lstStyle/>
          <a:p>
            <a:pPr algn="ctr"/>
            <a:r>
              <a:rPr lang="en-US" sz="1400" b="1" dirty="0">
                <a:solidFill>
                  <a:srgbClr val="9BBB59">
                    <a:lumMod val="50000"/>
                  </a:srgbClr>
                </a:solidFill>
              </a:rPr>
              <a:t>Financial Educators Course Released</a:t>
            </a:r>
          </a:p>
        </p:txBody>
      </p:sp>
      <p:grpSp>
        <p:nvGrpSpPr>
          <p:cNvPr id="83" name="Group 82"/>
          <p:cNvGrpSpPr/>
          <p:nvPr/>
        </p:nvGrpSpPr>
        <p:grpSpPr>
          <a:xfrm rot="1416422">
            <a:off x="5575431" y="1357038"/>
            <a:ext cx="1143000" cy="1151930"/>
            <a:chOff x="7239000" y="2743200"/>
            <a:chExt cx="1143000" cy="1151930"/>
          </a:xfrm>
        </p:grpSpPr>
        <p:sp>
          <p:nvSpPr>
            <p:cNvPr id="84" name="Rectangle 83"/>
            <p:cNvSpPr/>
            <p:nvPr/>
          </p:nvSpPr>
          <p:spPr>
            <a:xfrm>
              <a:off x="7239000" y="2819400"/>
              <a:ext cx="1143000" cy="990600"/>
            </a:xfrm>
            <a:prstGeom prst="rect">
              <a:avLst/>
            </a:prstGeom>
            <a:solidFill>
              <a:schemeClr val="bg1"/>
            </a:solidFill>
            <a:ln w="127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TextBox 84"/>
            <p:cNvSpPr txBox="1"/>
            <p:nvPr/>
          </p:nvSpPr>
          <p:spPr>
            <a:xfrm>
              <a:off x="7391400" y="2971800"/>
              <a:ext cx="533400" cy="923330"/>
            </a:xfrm>
            <a:prstGeom prst="rect">
              <a:avLst/>
            </a:prstGeom>
            <a:noFill/>
          </p:spPr>
          <p:txBody>
            <a:bodyPr wrap="square" rtlCol="0">
              <a:spAutoFit/>
            </a:bodyPr>
            <a:lstStyle/>
            <a:p>
              <a:r>
                <a:rPr lang="en-US" sz="5400" b="1" dirty="0">
                  <a:solidFill>
                    <a:prstClr val="black"/>
                  </a:solidFill>
                </a:rPr>
                <a:t>1</a:t>
              </a:r>
            </a:p>
          </p:txBody>
        </p:sp>
        <p:sp>
          <p:nvSpPr>
            <p:cNvPr id="86" name="TextBox 85"/>
            <p:cNvSpPr txBox="1"/>
            <p:nvPr/>
          </p:nvSpPr>
          <p:spPr>
            <a:xfrm rot="16200000">
              <a:off x="7800945" y="3249753"/>
              <a:ext cx="762000" cy="400110"/>
            </a:xfrm>
            <a:prstGeom prst="rect">
              <a:avLst/>
            </a:prstGeom>
            <a:noFill/>
          </p:spPr>
          <p:txBody>
            <a:bodyPr wrap="square" rtlCol="0">
              <a:spAutoFit/>
            </a:bodyPr>
            <a:lstStyle/>
            <a:p>
              <a:pPr algn="ctr"/>
              <a:r>
                <a:rPr lang="en-US" sz="2000" b="1">
                  <a:solidFill>
                    <a:prstClr val="black"/>
                  </a:solidFill>
                </a:rPr>
                <a:t>2018</a:t>
              </a:r>
            </a:p>
          </p:txBody>
        </p:sp>
        <p:sp>
          <p:nvSpPr>
            <p:cNvPr id="87" name="Rectangle 86"/>
            <p:cNvSpPr/>
            <p:nvPr/>
          </p:nvSpPr>
          <p:spPr>
            <a:xfrm>
              <a:off x="7239000" y="2819400"/>
              <a:ext cx="1143000" cy="304800"/>
            </a:xfrm>
            <a:prstGeom prst="rect">
              <a:avLst/>
            </a:prstGeom>
            <a:solidFill>
              <a:srgbClr val="92D05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7239000" y="2787134"/>
              <a:ext cx="1143000" cy="369332"/>
            </a:xfrm>
            <a:prstGeom prst="rect">
              <a:avLst/>
            </a:prstGeom>
            <a:noFill/>
          </p:spPr>
          <p:txBody>
            <a:bodyPr wrap="square" rtlCol="0">
              <a:spAutoFit/>
            </a:bodyPr>
            <a:lstStyle/>
            <a:p>
              <a:pPr algn="ctr"/>
              <a:r>
                <a:rPr lang="en-US" b="1">
                  <a:solidFill>
                    <a:prstClr val="white"/>
                  </a:solidFill>
                </a:rPr>
                <a:t>January</a:t>
              </a:r>
              <a:endParaRPr lang="en-US" b="1" dirty="0">
                <a:solidFill>
                  <a:prstClr val="white"/>
                </a:solidFill>
              </a:endParaRPr>
            </a:p>
          </p:txBody>
        </p:sp>
        <p:cxnSp>
          <p:nvCxnSpPr>
            <p:cNvPr id="89" name="Straight Connector 88"/>
            <p:cNvCxnSpPr/>
            <p:nvPr/>
          </p:nvCxnSpPr>
          <p:spPr>
            <a:xfrm>
              <a:off x="73152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4676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200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7724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9248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0772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229600" y="274320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6115705" y="6029980"/>
            <a:ext cx="1927846" cy="523220"/>
          </a:xfrm>
          <a:prstGeom prst="rect">
            <a:avLst/>
          </a:prstGeom>
          <a:noFill/>
        </p:spPr>
        <p:txBody>
          <a:bodyPr wrap="square" rtlCol="0">
            <a:spAutoFit/>
          </a:bodyPr>
          <a:lstStyle/>
          <a:p>
            <a:r>
              <a:rPr lang="en-US" sz="1400" b="1" dirty="0">
                <a:solidFill>
                  <a:srgbClr val="C00000"/>
                </a:solidFill>
                <a:cs typeface="Arial" panose="020B0604020202020204" pitchFamily="34" charset="0"/>
              </a:rPr>
              <a:t>All New Accessions Covered Under BRS</a:t>
            </a:r>
          </a:p>
        </p:txBody>
      </p:sp>
      <p:cxnSp>
        <p:nvCxnSpPr>
          <p:cNvPr id="18" name="Straight Arrow Connector 17"/>
          <p:cNvCxnSpPr>
            <a:stCxn id="15" idx="3"/>
          </p:cNvCxnSpPr>
          <p:nvPr/>
        </p:nvCxnSpPr>
        <p:spPr>
          <a:xfrm>
            <a:off x="8043551" y="6291590"/>
            <a:ext cx="901462"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115050" y="2514600"/>
            <a:ext cx="15922" cy="2851537"/>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7150" y="1991380"/>
            <a:ext cx="1295400" cy="523220"/>
          </a:xfrm>
          <a:prstGeom prst="rect">
            <a:avLst/>
          </a:prstGeom>
          <a:noFill/>
          <a:ln>
            <a:noFill/>
          </a:ln>
        </p:spPr>
        <p:txBody>
          <a:bodyPr wrap="square" rtlCol="0">
            <a:spAutoFit/>
          </a:bodyPr>
          <a:lstStyle/>
          <a:p>
            <a:r>
              <a:rPr lang="en-US" sz="1400" b="1" dirty="0">
                <a:solidFill>
                  <a:srgbClr val="9BBB59">
                    <a:lumMod val="50000"/>
                  </a:srgbClr>
                </a:solidFill>
              </a:rPr>
              <a:t>Enacted by Congress</a:t>
            </a:r>
          </a:p>
        </p:txBody>
      </p:sp>
      <p:cxnSp>
        <p:nvCxnSpPr>
          <p:cNvPr id="96" name="Straight Connector 95"/>
          <p:cNvCxnSpPr/>
          <p:nvPr/>
        </p:nvCxnSpPr>
        <p:spPr>
          <a:xfrm>
            <a:off x="381000" y="2549488"/>
            <a:ext cx="0" cy="1385272"/>
          </a:xfrm>
          <a:prstGeom prst="line">
            <a:avLst/>
          </a:prstGeom>
          <a:ln/>
        </p:spPr>
        <p:style>
          <a:lnRef idx="1">
            <a:schemeClr val="dk1"/>
          </a:lnRef>
          <a:fillRef idx="0">
            <a:schemeClr val="dk1"/>
          </a:fillRef>
          <a:effectRef idx="0">
            <a:schemeClr val="dk1"/>
          </a:effectRef>
          <a:fontRef idx="minor">
            <a:schemeClr val="tx1"/>
          </a:fontRef>
        </p:style>
      </p:cxnSp>
      <p:cxnSp>
        <p:nvCxnSpPr>
          <p:cNvPr id="71" name="Straight Connector 70"/>
          <p:cNvCxnSpPr>
            <a:stCxn id="76" idx="2"/>
            <a:endCxn id="73" idx="0"/>
          </p:cNvCxnSpPr>
          <p:nvPr/>
        </p:nvCxnSpPr>
        <p:spPr>
          <a:xfrm>
            <a:off x="4090611" y="4270177"/>
            <a:ext cx="10622" cy="1024116"/>
          </a:xfrm>
          <a:prstGeom prst="line">
            <a:avLst/>
          </a:prstGeom>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3467328" y="5294293"/>
            <a:ext cx="1267809" cy="1384995"/>
          </a:xfrm>
          <a:prstGeom prst="rect">
            <a:avLst/>
          </a:prstGeom>
          <a:noFill/>
        </p:spPr>
        <p:txBody>
          <a:bodyPr wrap="square" rtlCol="0">
            <a:spAutoFit/>
          </a:bodyPr>
          <a:lstStyle/>
          <a:p>
            <a:pPr algn="ctr"/>
            <a:r>
              <a:rPr lang="en-US" sz="1400" b="1" dirty="0">
                <a:solidFill>
                  <a:srgbClr val="C00000"/>
                </a:solidFill>
              </a:rPr>
              <a:t>Online Comparison Calculator Available + Calculator </a:t>
            </a:r>
            <a:r>
              <a:rPr lang="en-US" sz="1400" b="1" dirty="0" err="1">
                <a:solidFill>
                  <a:srgbClr val="C00000"/>
                </a:solidFill>
              </a:rPr>
              <a:t>eTutorial</a:t>
            </a:r>
            <a:endParaRPr lang="en-US" sz="1400" b="1" dirty="0">
              <a:solidFill>
                <a:srgbClr val="C00000"/>
              </a:solidFill>
            </a:endParaRPr>
          </a:p>
        </p:txBody>
      </p:sp>
      <p:sp>
        <p:nvSpPr>
          <p:cNvPr id="76" name="TextBox 75"/>
          <p:cNvSpPr txBox="1"/>
          <p:nvPr/>
        </p:nvSpPr>
        <p:spPr>
          <a:xfrm>
            <a:off x="3664051" y="3962400"/>
            <a:ext cx="853119" cy="307777"/>
          </a:xfrm>
          <a:prstGeom prst="rect">
            <a:avLst/>
          </a:prstGeom>
          <a:noFill/>
        </p:spPr>
        <p:txBody>
          <a:bodyPr wrap="none" rtlCol="0">
            <a:spAutoFit/>
          </a:bodyPr>
          <a:lstStyle/>
          <a:p>
            <a:r>
              <a:rPr lang="en-US" sz="1400" b="1" dirty="0">
                <a:solidFill>
                  <a:srgbClr val="002060"/>
                </a:solidFill>
              </a:rPr>
              <a:t>MARCH</a:t>
            </a:r>
          </a:p>
        </p:txBody>
      </p:sp>
      <p:cxnSp>
        <p:nvCxnSpPr>
          <p:cNvPr id="3" name="Straight Connector 2"/>
          <p:cNvCxnSpPr/>
          <p:nvPr/>
        </p:nvCxnSpPr>
        <p:spPr>
          <a:xfrm>
            <a:off x="2915317" y="5321449"/>
            <a:ext cx="710933" cy="6156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175536" y="5937051"/>
            <a:ext cx="436158" cy="4869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5300113"/>
            <a:ext cx="1229937" cy="1467293"/>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7" name="TextBox 96"/>
          <p:cNvSpPr txBox="1"/>
          <p:nvPr/>
        </p:nvSpPr>
        <p:spPr>
          <a:xfrm>
            <a:off x="3045309" y="1464089"/>
            <a:ext cx="1369887" cy="307777"/>
          </a:xfrm>
          <a:prstGeom prst="rect">
            <a:avLst/>
          </a:prstGeom>
          <a:noFill/>
        </p:spPr>
        <p:txBody>
          <a:bodyPr wrap="square" rtlCol="0">
            <a:spAutoFit/>
          </a:bodyPr>
          <a:lstStyle/>
          <a:p>
            <a:r>
              <a:rPr lang="en-US" sz="1400" b="1" dirty="0">
                <a:solidFill>
                  <a:schemeClr val="accent3">
                    <a:lumMod val="50000"/>
                  </a:schemeClr>
                </a:solidFill>
              </a:rPr>
              <a:t>Policy Signed</a:t>
            </a:r>
          </a:p>
        </p:txBody>
      </p:sp>
      <p:cxnSp>
        <p:nvCxnSpPr>
          <p:cNvPr id="98" name="Straight Connector 97"/>
          <p:cNvCxnSpPr/>
          <p:nvPr/>
        </p:nvCxnSpPr>
        <p:spPr>
          <a:xfrm>
            <a:off x="4648200" y="2200470"/>
            <a:ext cx="0" cy="804442"/>
          </a:xfrm>
          <a:prstGeom prst="line">
            <a:avLst/>
          </a:prstGeom>
        </p:spPr>
        <p:style>
          <a:lnRef idx="1">
            <a:schemeClr val="dk1"/>
          </a:lnRef>
          <a:fillRef idx="0">
            <a:schemeClr val="dk1"/>
          </a:fillRef>
          <a:effectRef idx="0">
            <a:schemeClr val="dk1"/>
          </a:effectRef>
          <a:fontRef idx="minor">
            <a:schemeClr val="tx1"/>
          </a:fontRef>
        </p:style>
      </p:cxnSp>
      <p:sp>
        <p:nvSpPr>
          <p:cNvPr id="99" name="TextBox 98"/>
          <p:cNvSpPr txBox="1"/>
          <p:nvPr/>
        </p:nvSpPr>
        <p:spPr>
          <a:xfrm>
            <a:off x="4491960" y="1464089"/>
            <a:ext cx="1182186" cy="738664"/>
          </a:xfrm>
          <a:prstGeom prst="rect">
            <a:avLst/>
          </a:prstGeom>
          <a:noFill/>
        </p:spPr>
        <p:txBody>
          <a:bodyPr wrap="square" rtlCol="0">
            <a:spAutoFit/>
          </a:bodyPr>
          <a:lstStyle/>
          <a:p>
            <a:r>
              <a:rPr lang="en-US" sz="1400" b="1" dirty="0">
                <a:solidFill>
                  <a:srgbClr val="C00000"/>
                </a:solidFill>
              </a:rPr>
              <a:t>Discount Rate Published</a:t>
            </a:r>
          </a:p>
        </p:txBody>
      </p:sp>
      <p:sp>
        <p:nvSpPr>
          <p:cNvPr id="100" name="TextBox 99"/>
          <p:cNvSpPr txBox="1"/>
          <p:nvPr/>
        </p:nvSpPr>
        <p:spPr>
          <a:xfrm>
            <a:off x="4365236" y="2982433"/>
            <a:ext cx="663964" cy="307777"/>
          </a:xfrm>
          <a:prstGeom prst="rect">
            <a:avLst/>
          </a:prstGeom>
          <a:noFill/>
        </p:spPr>
        <p:txBody>
          <a:bodyPr wrap="none" rtlCol="0">
            <a:spAutoFit/>
          </a:bodyPr>
          <a:lstStyle/>
          <a:p>
            <a:r>
              <a:rPr lang="en-US" sz="1400" b="1" dirty="0">
                <a:solidFill>
                  <a:srgbClr val="002060"/>
                </a:solidFill>
              </a:rPr>
              <a:t>JUNE</a:t>
            </a:r>
          </a:p>
        </p:txBody>
      </p:sp>
      <p:sp>
        <p:nvSpPr>
          <p:cNvPr id="101" name="TextBox 100"/>
          <p:cNvSpPr txBox="1"/>
          <p:nvPr/>
        </p:nvSpPr>
        <p:spPr>
          <a:xfrm>
            <a:off x="6120720" y="5274385"/>
            <a:ext cx="2094481" cy="523220"/>
          </a:xfrm>
          <a:prstGeom prst="rect">
            <a:avLst/>
          </a:prstGeom>
          <a:noFill/>
        </p:spPr>
        <p:txBody>
          <a:bodyPr wrap="square" rtlCol="0">
            <a:spAutoFit/>
          </a:bodyPr>
          <a:lstStyle/>
          <a:p>
            <a:r>
              <a:rPr lang="en-US" sz="1400" b="1" dirty="0">
                <a:solidFill>
                  <a:srgbClr val="9BBB59">
                    <a:lumMod val="50000"/>
                  </a:srgbClr>
                </a:solidFill>
              </a:rPr>
              <a:t>New Accessions Course Released</a:t>
            </a:r>
          </a:p>
        </p:txBody>
      </p:sp>
      <p:cxnSp>
        <p:nvCxnSpPr>
          <p:cNvPr id="102" name="Straight Connector 101"/>
          <p:cNvCxnSpPr/>
          <p:nvPr/>
        </p:nvCxnSpPr>
        <p:spPr>
          <a:xfrm>
            <a:off x="6629400" y="5194002"/>
            <a:ext cx="0" cy="127523"/>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789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p:txBody>
          <a:bodyPr>
            <a:normAutofit/>
          </a:bodyPr>
          <a:lstStyle/>
          <a:p>
            <a:pPr eaLnBrk="1" hangingPunct="1"/>
            <a:r>
              <a:rPr lang="en-US" altLang="en-US" sz="3200" spc="-150" dirty="0">
                <a:latin typeface="Arial" charset="0"/>
                <a:ea typeface="Arial" charset="0"/>
                <a:cs typeface="Arial" charset="0"/>
              </a:rPr>
              <a:t>BRS Training</a:t>
            </a:r>
          </a:p>
        </p:txBody>
      </p:sp>
      <p:sp>
        <p:nvSpPr>
          <p:cNvPr id="4" name="Rounded Rectangle 3"/>
          <p:cNvSpPr/>
          <p:nvPr/>
        </p:nvSpPr>
        <p:spPr>
          <a:xfrm>
            <a:off x="152400" y="1600200"/>
            <a:ext cx="8839200"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152400" y="2864807"/>
            <a:ext cx="8839200" cy="1066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ounded Rectangle 6"/>
          <p:cNvSpPr/>
          <p:nvPr/>
        </p:nvSpPr>
        <p:spPr>
          <a:xfrm>
            <a:off x="152400" y="4191000"/>
            <a:ext cx="8839200" cy="1066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148856" y="5562600"/>
            <a:ext cx="883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rot="1416422">
            <a:off x="351586" y="1759905"/>
            <a:ext cx="892992" cy="800831"/>
          </a:xfrm>
          <a:prstGeom prst="rect">
            <a:avLst/>
          </a:prstGeom>
          <a:solidFill>
            <a:schemeClr val="bg1"/>
          </a:solidFill>
          <a:ln w="127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483210">
            <a:off x="364849" y="2119986"/>
            <a:ext cx="762000" cy="400110"/>
          </a:xfrm>
          <a:prstGeom prst="rect">
            <a:avLst/>
          </a:prstGeom>
          <a:noFill/>
        </p:spPr>
        <p:txBody>
          <a:bodyPr wrap="square" rtlCol="0">
            <a:spAutoFit/>
          </a:bodyPr>
          <a:lstStyle/>
          <a:p>
            <a:pPr algn="ctr"/>
            <a:r>
              <a:rPr lang="en-US" sz="2000" b="1" dirty="0">
                <a:solidFill>
                  <a:prstClr val="black"/>
                </a:solidFill>
              </a:rPr>
              <a:t>2016</a:t>
            </a:r>
          </a:p>
        </p:txBody>
      </p:sp>
      <p:sp>
        <p:nvSpPr>
          <p:cNvPr id="13" name="Rectangle 12"/>
          <p:cNvSpPr/>
          <p:nvPr/>
        </p:nvSpPr>
        <p:spPr>
          <a:xfrm rot="1416422">
            <a:off x="451620" y="1781400"/>
            <a:ext cx="895815" cy="300641"/>
          </a:xfrm>
          <a:prstGeom prst="rect">
            <a:avLst/>
          </a:prstGeom>
          <a:solidFill>
            <a:srgbClr val="92D05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rot="1416422">
            <a:off x="428470" y="1758294"/>
            <a:ext cx="945919" cy="338554"/>
          </a:xfrm>
          <a:prstGeom prst="rect">
            <a:avLst/>
          </a:prstGeom>
          <a:noFill/>
        </p:spPr>
        <p:txBody>
          <a:bodyPr wrap="square" rtlCol="0">
            <a:spAutoFit/>
          </a:bodyPr>
          <a:lstStyle/>
          <a:p>
            <a:pPr algn="ctr"/>
            <a:r>
              <a:rPr lang="en-US" sz="1600" b="1" dirty="0">
                <a:solidFill>
                  <a:prstClr val="white"/>
                </a:solidFill>
              </a:rPr>
              <a:t>June</a:t>
            </a:r>
          </a:p>
        </p:txBody>
      </p:sp>
      <p:cxnSp>
        <p:nvCxnSpPr>
          <p:cNvPr id="15" name="Straight Connector 14"/>
          <p:cNvCxnSpPr/>
          <p:nvPr/>
        </p:nvCxnSpPr>
        <p:spPr>
          <a:xfrm rot="1416422">
            <a:off x="627922" y="1570763"/>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416422">
            <a:off x="767569" y="1631794"/>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416422">
            <a:off x="907215" y="1692824"/>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416422">
            <a:off x="1046861" y="1753854"/>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416422">
            <a:off x="1186507" y="1814885"/>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416422">
            <a:off x="1326153" y="1875915"/>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1416422">
            <a:off x="284023" y="3060556"/>
            <a:ext cx="892992" cy="800831"/>
          </a:xfrm>
          <a:prstGeom prst="rect">
            <a:avLst/>
          </a:prstGeom>
          <a:solidFill>
            <a:schemeClr val="bg1"/>
          </a:solidFill>
          <a:ln w="127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rot="1483210">
            <a:off x="297286" y="3420637"/>
            <a:ext cx="762000" cy="400110"/>
          </a:xfrm>
          <a:prstGeom prst="rect">
            <a:avLst/>
          </a:prstGeom>
          <a:noFill/>
        </p:spPr>
        <p:txBody>
          <a:bodyPr wrap="square" rtlCol="0">
            <a:spAutoFit/>
          </a:bodyPr>
          <a:lstStyle/>
          <a:p>
            <a:pPr algn="ctr"/>
            <a:r>
              <a:rPr lang="en-US" sz="2000" b="1" dirty="0">
                <a:solidFill>
                  <a:prstClr val="black"/>
                </a:solidFill>
              </a:rPr>
              <a:t>2016</a:t>
            </a:r>
          </a:p>
        </p:txBody>
      </p:sp>
      <p:sp>
        <p:nvSpPr>
          <p:cNvPr id="31" name="Rectangle 30"/>
          <p:cNvSpPr/>
          <p:nvPr/>
        </p:nvSpPr>
        <p:spPr>
          <a:xfrm rot="1416422">
            <a:off x="384057" y="3082051"/>
            <a:ext cx="895815" cy="300641"/>
          </a:xfrm>
          <a:prstGeom prst="rect">
            <a:avLst/>
          </a:prstGeom>
          <a:solidFill>
            <a:srgbClr val="92D05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rot="1416422">
            <a:off x="382173" y="3086784"/>
            <a:ext cx="945919" cy="261610"/>
          </a:xfrm>
          <a:prstGeom prst="rect">
            <a:avLst/>
          </a:prstGeom>
          <a:noFill/>
        </p:spPr>
        <p:txBody>
          <a:bodyPr wrap="square" rtlCol="0">
            <a:spAutoFit/>
          </a:bodyPr>
          <a:lstStyle/>
          <a:p>
            <a:pPr algn="ctr"/>
            <a:r>
              <a:rPr lang="en-US" sz="1100" b="1" dirty="0">
                <a:solidFill>
                  <a:prstClr val="white"/>
                </a:solidFill>
              </a:rPr>
              <a:t>October</a:t>
            </a:r>
          </a:p>
        </p:txBody>
      </p:sp>
      <p:cxnSp>
        <p:nvCxnSpPr>
          <p:cNvPr id="33" name="Straight Connector 32"/>
          <p:cNvCxnSpPr/>
          <p:nvPr/>
        </p:nvCxnSpPr>
        <p:spPr>
          <a:xfrm rot="1416422">
            <a:off x="555119" y="2871414"/>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416422">
            <a:off x="700006" y="2932445"/>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416422">
            <a:off x="839652" y="2993475"/>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416422">
            <a:off x="979298" y="3054505"/>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416422">
            <a:off x="1118944" y="3115536"/>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416422">
            <a:off x="1258590" y="3176566"/>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1416422">
            <a:off x="327464" y="4356612"/>
            <a:ext cx="892992" cy="800831"/>
          </a:xfrm>
          <a:prstGeom prst="rect">
            <a:avLst/>
          </a:prstGeom>
          <a:solidFill>
            <a:schemeClr val="bg1"/>
          </a:solidFill>
          <a:ln w="127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TextBox 39"/>
          <p:cNvSpPr txBox="1"/>
          <p:nvPr/>
        </p:nvSpPr>
        <p:spPr>
          <a:xfrm rot="1483210">
            <a:off x="340727" y="4716693"/>
            <a:ext cx="762000" cy="400110"/>
          </a:xfrm>
          <a:prstGeom prst="rect">
            <a:avLst/>
          </a:prstGeom>
          <a:noFill/>
        </p:spPr>
        <p:txBody>
          <a:bodyPr wrap="square" rtlCol="0">
            <a:spAutoFit/>
          </a:bodyPr>
          <a:lstStyle/>
          <a:p>
            <a:pPr algn="ctr"/>
            <a:r>
              <a:rPr lang="en-US" sz="2000" b="1" dirty="0">
                <a:solidFill>
                  <a:prstClr val="black"/>
                </a:solidFill>
              </a:rPr>
              <a:t>2017</a:t>
            </a:r>
          </a:p>
        </p:txBody>
      </p:sp>
      <p:sp>
        <p:nvSpPr>
          <p:cNvPr id="41" name="Rectangle 40"/>
          <p:cNvSpPr/>
          <p:nvPr/>
        </p:nvSpPr>
        <p:spPr>
          <a:xfrm rot="1416422">
            <a:off x="427498" y="4378107"/>
            <a:ext cx="895815" cy="300641"/>
          </a:xfrm>
          <a:prstGeom prst="rect">
            <a:avLst/>
          </a:prstGeom>
          <a:solidFill>
            <a:srgbClr val="92D05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rot="1416422">
            <a:off x="414981" y="4381023"/>
            <a:ext cx="945919" cy="307777"/>
          </a:xfrm>
          <a:prstGeom prst="rect">
            <a:avLst/>
          </a:prstGeom>
          <a:noFill/>
        </p:spPr>
        <p:txBody>
          <a:bodyPr wrap="square" rtlCol="0">
            <a:spAutoFit/>
          </a:bodyPr>
          <a:lstStyle/>
          <a:p>
            <a:pPr algn="ctr"/>
            <a:r>
              <a:rPr lang="en-US" sz="1400" b="1" dirty="0">
                <a:solidFill>
                  <a:prstClr val="white"/>
                </a:solidFill>
              </a:rPr>
              <a:t>January</a:t>
            </a:r>
          </a:p>
        </p:txBody>
      </p:sp>
      <p:cxnSp>
        <p:nvCxnSpPr>
          <p:cNvPr id="43" name="Straight Connector 42"/>
          <p:cNvCxnSpPr/>
          <p:nvPr/>
        </p:nvCxnSpPr>
        <p:spPr>
          <a:xfrm rot="1416422">
            <a:off x="603800" y="4167470"/>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416422">
            <a:off x="743447" y="4228501"/>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416422">
            <a:off x="883093" y="4289531"/>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416422">
            <a:off x="1022739" y="4350561"/>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416422">
            <a:off x="1162385" y="4411592"/>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416422">
            <a:off x="1302031" y="4472622"/>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rot="1416422">
            <a:off x="361937" y="5702879"/>
            <a:ext cx="892992" cy="800831"/>
          </a:xfrm>
          <a:prstGeom prst="rect">
            <a:avLst/>
          </a:prstGeom>
          <a:solidFill>
            <a:schemeClr val="bg1"/>
          </a:solidFill>
          <a:ln w="127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TextBox 49"/>
          <p:cNvSpPr txBox="1"/>
          <p:nvPr/>
        </p:nvSpPr>
        <p:spPr>
          <a:xfrm rot="1483210">
            <a:off x="375200" y="6062960"/>
            <a:ext cx="762000" cy="400110"/>
          </a:xfrm>
          <a:prstGeom prst="rect">
            <a:avLst/>
          </a:prstGeom>
          <a:noFill/>
        </p:spPr>
        <p:txBody>
          <a:bodyPr wrap="square" rtlCol="0">
            <a:spAutoFit/>
          </a:bodyPr>
          <a:lstStyle/>
          <a:p>
            <a:pPr algn="ctr"/>
            <a:r>
              <a:rPr lang="en-US" sz="2000" b="1" dirty="0">
                <a:solidFill>
                  <a:prstClr val="black"/>
                </a:solidFill>
              </a:rPr>
              <a:t>2018</a:t>
            </a:r>
          </a:p>
        </p:txBody>
      </p:sp>
      <p:sp>
        <p:nvSpPr>
          <p:cNvPr id="51" name="Rectangle 50"/>
          <p:cNvSpPr/>
          <p:nvPr/>
        </p:nvSpPr>
        <p:spPr>
          <a:xfrm rot="1416422">
            <a:off x="461971" y="5724374"/>
            <a:ext cx="895815" cy="300641"/>
          </a:xfrm>
          <a:prstGeom prst="rect">
            <a:avLst/>
          </a:prstGeom>
          <a:solidFill>
            <a:srgbClr val="92D05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TextBox 51"/>
          <p:cNvSpPr txBox="1"/>
          <p:nvPr/>
        </p:nvSpPr>
        <p:spPr>
          <a:xfrm rot="1416422">
            <a:off x="449454" y="5727290"/>
            <a:ext cx="945919" cy="307777"/>
          </a:xfrm>
          <a:prstGeom prst="rect">
            <a:avLst/>
          </a:prstGeom>
          <a:noFill/>
        </p:spPr>
        <p:txBody>
          <a:bodyPr wrap="square" rtlCol="0">
            <a:spAutoFit/>
          </a:bodyPr>
          <a:lstStyle/>
          <a:p>
            <a:pPr algn="ctr"/>
            <a:r>
              <a:rPr lang="en-US" sz="1400" b="1" dirty="0">
                <a:solidFill>
                  <a:prstClr val="white"/>
                </a:solidFill>
              </a:rPr>
              <a:t>January</a:t>
            </a:r>
          </a:p>
        </p:txBody>
      </p:sp>
      <p:cxnSp>
        <p:nvCxnSpPr>
          <p:cNvPr id="53" name="Straight Connector 52"/>
          <p:cNvCxnSpPr/>
          <p:nvPr/>
        </p:nvCxnSpPr>
        <p:spPr>
          <a:xfrm rot="1416422">
            <a:off x="638273" y="5513737"/>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416422">
            <a:off x="777920" y="5574768"/>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416422">
            <a:off x="917566" y="5635798"/>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416422">
            <a:off x="1057212" y="5696828"/>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416422">
            <a:off x="1196858" y="5757859"/>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416422">
            <a:off x="1336504" y="5818889"/>
            <a:ext cx="0" cy="108466"/>
          </a:xfrm>
          <a:prstGeom prst="line">
            <a:avLst/>
          </a:prstGeom>
          <a:ln w="38100" cmpd="dbl"/>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80572" y="1698248"/>
            <a:ext cx="7207484" cy="892552"/>
          </a:xfrm>
          <a:prstGeom prst="rect">
            <a:avLst/>
          </a:prstGeom>
          <a:noFill/>
        </p:spPr>
        <p:txBody>
          <a:bodyPr wrap="square" rtlCol="0">
            <a:spAutoFit/>
          </a:bodyPr>
          <a:lstStyle/>
          <a:p>
            <a:r>
              <a:rPr lang="en-US" sz="2000" b="1" dirty="0">
                <a:solidFill>
                  <a:prstClr val="black"/>
                </a:solidFill>
                <a:latin typeface="Franklin Gothic Medium Cond" panose="020B0606030402020204" pitchFamily="34" charset="0"/>
                <a:cs typeface="Times New Roman" pitchFamily="18" charset="0"/>
              </a:rPr>
              <a:t>Leader Course: </a:t>
            </a:r>
            <a:r>
              <a:rPr lang="en-US" sz="1600" dirty="0">
                <a:solidFill>
                  <a:prstClr val="black"/>
                </a:solidFill>
              </a:rPr>
              <a:t>Provides leaders a basic familiarity of BRS and an understanding of “opt-in” and major milestones for implementation. Available as of June 1, 2016.</a:t>
            </a:r>
          </a:p>
        </p:txBody>
      </p:sp>
      <p:sp>
        <p:nvSpPr>
          <p:cNvPr id="59" name="TextBox 58"/>
          <p:cNvSpPr txBox="1"/>
          <p:nvPr/>
        </p:nvSpPr>
        <p:spPr>
          <a:xfrm>
            <a:off x="1780572" y="3048000"/>
            <a:ext cx="7207484" cy="646331"/>
          </a:xfrm>
          <a:prstGeom prst="rect">
            <a:avLst/>
          </a:prstGeom>
          <a:noFill/>
        </p:spPr>
        <p:txBody>
          <a:bodyPr wrap="square" rtlCol="0">
            <a:spAutoFit/>
          </a:bodyPr>
          <a:lstStyle/>
          <a:p>
            <a:r>
              <a:rPr lang="en-US" sz="2000" b="1" dirty="0">
                <a:solidFill>
                  <a:prstClr val="black"/>
                </a:solidFill>
                <a:latin typeface="Franklin Gothic Medium Cond" panose="020B0606030402020204" pitchFamily="34" charset="0"/>
                <a:cs typeface="Times New Roman" pitchFamily="18" charset="0"/>
              </a:rPr>
              <a:t>Financial Educator Course</a:t>
            </a:r>
            <a:r>
              <a:rPr lang="en-US" sz="2000" dirty="0">
                <a:solidFill>
                  <a:prstClr val="black"/>
                </a:solidFill>
              </a:rPr>
              <a:t> : </a:t>
            </a:r>
            <a:r>
              <a:rPr lang="en-US" sz="1600" dirty="0">
                <a:solidFill>
                  <a:prstClr val="black"/>
                </a:solidFill>
              </a:rPr>
              <a:t>Counseling scenarios to equip financial professionals and retirement experts.  Available as of October 2016. </a:t>
            </a:r>
            <a:endParaRPr lang="en-US" sz="1600" b="1" dirty="0">
              <a:solidFill>
                <a:prstClr val="black"/>
              </a:solidFill>
              <a:latin typeface="Franklin Gothic Medium Cond" panose="020B0606030402020204" pitchFamily="34" charset="0"/>
              <a:cs typeface="Times New Roman" pitchFamily="18" charset="0"/>
            </a:endParaRPr>
          </a:p>
        </p:txBody>
      </p:sp>
      <p:sp>
        <p:nvSpPr>
          <p:cNvPr id="60" name="TextBox 59"/>
          <p:cNvSpPr txBox="1"/>
          <p:nvPr/>
        </p:nvSpPr>
        <p:spPr>
          <a:xfrm>
            <a:off x="1780572" y="4153449"/>
            <a:ext cx="7207484" cy="1354217"/>
          </a:xfrm>
          <a:prstGeom prst="rect">
            <a:avLst/>
          </a:prstGeom>
          <a:noFill/>
        </p:spPr>
        <p:txBody>
          <a:bodyPr wrap="square" rtlCol="0">
            <a:spAutoFit/>
          </a:bodyPr>
          <a:lstStyle/>
          <a:p>
            <a:r>
              <a:rPr lang="en-US" sz="2000" b="1" dirty="0">
                <a:solidFill>
                  <a:prstClr val="black"/>
                </a:solidFill>
                <a:latin typeface="Franklin Gothic Medium Cond" panose="020B0606030402020204" pitchFamily="34" charset="0"/>
                <a:cs typeface="Times New Roman" pitchFamily="18" charset="0"/>
              </a:rPr>
              <a:t>Opt-In Course: </a:t>
            </a:r>
            <a:r>
              <a:rPr lang="en-US" sz="1600" dirty="0">
                <a:solidFill>
                  <a:prstClr val="black"/>
                </a:solidFill>
              </a:rPr>
              <a:t>Provides “opt in” population a comparison of current and new retirement systems as well as training on the importance of lifelong saving for retirement.  Computer-based course was released January 31, 2017.  Course is </a:t>
            </a:r>
            <a:r>
              <a:rPr lang="en-US" sz="1600" u="sng" dirty="0">
                <a:solidFill>
                  <a:prstClr val="black"/>
                </a:solidFill>
              </a:rPr>
              <a:t>MANDATORY</a:t>
            </a:r>
            <a:r>
              <a:rPr lang="en-US" sz="1600" dirty="0">
                <a:solidFill>
                  <a:prstClr val="black"/>
                </a:solidFill>
              </a:rPr>
              <a:t> for all identified as “eligible to opt-in”</a:t>
            </a:r>
            <a:br>
              <a:rPr lang="en-US" sz="1400" dirty="0">
                <a:solidFill>
                  <a:prstClr val="black"/>
                </a:solidFill>
              </a:rPr>
            </a:br>
            <a:endParaRPr lang="en-US" sz="1400" dirty="0">
              <a:solidFill>
                <a:prstClr val="black"/>
              </a:solidFill>
            </a:endParaRPr>
          </a:p>
        </p:txBody>
      </p:sp>
      <p:sp>
        <p:nvSpPr>
          <p:cNvPr id="61" name="TextBox 60"/>
          <p:cNvSpPr txBox="1"/>
          <p:nvPr/>
        </p:nvSpPr>
        <p:spPr>
          <a:xfrm>
            <a:off x="1780572" y="5612249"/>
            <a:ext cx="7207484" cy="1169551"/>
          </a:xfrm>
          <a:prstGeom prst="rect">
            <a:avLst/>
          </a:prstGeom>
          <a:noFill/>
        </p:spPr>
        <p:txBody>
          <a:bodyPr wrap="square" rtlCol="0">
            <a:spAutoFit/>
          </a:bodyPr>
          <a:lstStyle/>
          <a:p>
            <a:r>
              <a:rPr lang="en-US" sz="2000" b="1" dirty="0">
                <a:solidFill>
                  <a:prstClr val="black"/>
                </a:solidFill>
                <a:latin typeface="Franklin Gothic Medium Cond" panose="020B0606030402020204" pitchFamily="34" charset="0"/>
                <a:cs typeface="Times New Roman" pitchFamily="18" charset="0"/>
              </a:rPr>
              <a:t>New Accession Course: </a:t>
            </a:r>
            <a:r>
              <a:rPr lang="en-US" sz="1600" dirty="0">
                <a:solidFill>
                  <a:prstClr val="black"/>
                </a:solidFill>
              </a:rPr>
              <a:t>Specialized course for members who join the service on or after January 1, 2018; highlights the new components BRS and includes retirement planning calculators.</a:t>
            </a:r>
          </a:p>
          <a:p>
            <a:endParaRPr lang="en-US" dirty="0">
              <a:solidFill>
                <a:prstClr val="black"/>
              </a:solidFill>
            </a:endParaRPr>
          </a:p>
        </p:txBody>
      </p:sp>
      <p:sp>
        <p:nvSpPr>
          <p:cNvPr id="3" name="TextBox 2"/>
          <p:cNvSpPr txBox="1"/>
          <p:nvPr/>
        </p:nvSpPr>
        <p:spPr>
          <a:xfrm>
            <a:off x="1066800" y="2971800"/>
            <a:ext cx="762000" cy="1107996"/>
          </a:xfrm>
          <a:prstGeom prst="rect">
            <a:avLst/>
          </a:prstGeom>
          <a:noFill/>
        </p:spPr>
        <p:txBody>
          <a:bodyPr wrap="square" rtlCol="0">
            <a:spAutoFit/>
          </a:bodyPr>
          <a:lstStyle/>
          <a:p>
            <a:pPr marL="285750" indent="-285750">
              <a:buClr>
                <a:srgbClr val="CCFF33"/>
              </a:buClr>
              <a:buFont typeface="Wingdings" panose="05000000000000000000" pitchFamily="2" charset="2"/>
              <a:buChar char="ü"/>
            </a:pPr>
            <a:r>
              <a:rPr lang="en-US" sz="6600" dirty="0">
                <a:solidFill>
                  <a:prstClr val="black"/>
                </a:solidFill>
                <a:effectLst>
                  <a:outerShdw blurRad="38100" dist="38100" dir="2700000" algn="tl">
                    <a:srgbClr val="000000">
                      <a:alpha val="43137"/>
                    </a:srgbClr>
                  </a:outerShdw>
                </a:effectLst>
              </a:rPr>
              <a:t> </a:t>
            </a:r>
          </a:p>
        </p:txBody>
      </p:sp>
      <p:sp>
        <p:nvSpPr>
          <p:cNvPr id="62" name="TextBox 61"/>
          <p:cNvSpPr txBox="1"/>
          <p:nvPr/>
        </p:nvSpPr>
        <p:spPr>
          <a:xfrm>
            <a:off x="990600" y="1787604"/>
            <a:ext cx="762000" cy="1107996"/>
          </a:xfrm>
          <a:prstGeom prst="rect">
            <a:avLst/>
          </a:prstGeom>
          <a:noFill/>
        </p:spPr>
        <p:txBody>
          <a:bodyPr wrap="square" rtlCol="0">
            <a:spAutoFit/>
          </a:bodyPr>
          <a:lstStyle/>
          <a:p>
            <a:pPr marL="285750" indent="-285750">
              <a:buClr>
                <a:srgbClr val="CCFF33"/>
              </a:buClr>
              <a:buFont typeface="Wingdings" panose="05000000000000000000" pitchFamily="2" charset="2"/>
              <a:buChar char="ü"/>
            </a:pPr>
            <a:r>
              <a:rPr lang="en-US" sz="6600" dirty="0">
                <a:solidFill>
                  <a:prstClr val="black"/>
                </a:solidFill>
                <a:effectLst>
                  <a:outerShdw blurRad="38100" dist="38100" dir="2700000" algn="tl">
                    <a:srgbClr val="000000">
                      <a:alpha val="43137"/>
                    </a:srgbClr>
                  </a:outerShdw>
                </a:effectLst>
              </a:rPr>
              <a:t> </a:t>
            </a:r>
          </a:p>
        </p:txBody>
      </p:sp>
      <p:sp>
        <p:nvSpPr>
          <p:cNvPr id="63" name="TextBox 62"/>
          <p:cNvSpPr txBox="1"/>
          <p:nvPr/>
        </p:nvSpPr>
        <p:spPr>
          <a:xfrm>
            <a:off x="1066800" y="4343400"/>
            <a:ext cx="762000" cy="1107996"/>
          </a:xfrm>
          <a:prstGeom prst="rect">
            <a:avLst/>
          </a:prstGeom>
          <a:noFill/>
        </p:spPr>
        <p:txBody>
          <a:bodyPr wrap="square" rtlCol="0">
            <a:spAutoFit/>
          </a:bodyPr>
          <a:lstStyle/>
          <a:p>
            <a:pPr marL="285750" indent="-285750">
              <a:buClr>
                <a:srgbClr val="CCFF33"/>
              </a:buClr>
              <a:buFont typeface="Wingdings" panose="05000000000000000000" pitchFamily="2" charset="2"/>
              <a:buChar char="ü"/>
            </a:pPr>
            <a:r>
              <a:rPr lang="en-US" sz="6600" dirty="0">
                <a:solidFill>
                  <a:prstClr val="black"/>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5990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4219575" cy="272415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92595"/>
            <a:ext cx="4238625" cy="26860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normAutofit/>
          </a:bodyPr>
          <a:lstStyle/>
          <a:p>
            <a:r>
              <a:rPr lang="en-US" sz="3200" spc="-150" dirty="0">
                <a:latin typeface="Arial" charset="0"/>
                <a:ea typeface="Arial" charset="0"/>
                <a:cs typeface="Arial" charset="0"/>
              </a:rPr>
              <a:t>Mandatory Opt-In Training</a:t>
            </a:r>
          </a:p>
        </p:txBody>
      </p:sp>
      <p:sp>
        <p:nvSpPr>
          <p:cNvPr id="2" name="TextBox 1"/>
          <p:cNvSpPr txBox="1"/>
          <p:nvPr/>
        </p:nvSpPr>
        <p:spPr>
          <a:xfrm>
            <a:off x="228600" y="1752600"/>
            <a:ext cx="4339862"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latin typeface="Franklin Gothic Medium Cond" panose="020B0606030402020204" pitchFamily="34" charset="0"/>
              </a:rPr>
              <a:t>This policy briefing does NOT count for your mandatory BRS opt-in training. </a:t>
            </a:r>
          </a:p>
          <a:p>
            <a:pPr marL="285750" indent="-285750">
              <a:buFont typeface="Arial" panose="020B0604020202020204" pitchFamily="34" charset="0"/>
              <a:buChar char="•"/>
            </a:pPr>
            <a:endParaRPr lang="en-US" sz="20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r>
              <a:rPr lang="en-US" sz="2000" dirty="0">
                <a:solidFill>
                  <a:prstClr val="black"/>
                </a:solidFill>
                <a:latin typeface="Franklin Gothic Medium Cond" panose="020B0606030402020204" pitchFamily="34" charset="0"/>
              </a:rPr>
              <a:t>Mandatory training can be completed via:</a:t>
            </a:r>
          </a:p>
          <a:p>
            <a:pPr marL="742950" lvl="1" indent="-285750">
              <a:buFont typeface="Arial" panose="020B0604020202020204" pitchFamily="34" charset="0"/>
              <a:buChar char="•"/>
            </a:pPr>
            <a:r>
              <a:rPr lang="en-US" sz="1600" dirty="0">
                <a:solidFill>
                  <a:prstClr val="black"/>
                </a:solidFill>
                <a:latin typeface="Franklin Gothic Medium Cond" panose="020B0606030402020204" pitchFamily="34" charset="0"/>
              </a:rPr>
              <a:t>Joint Knowledge Online (CAC required)</a:t>
            </a:r>
          </a:p>
          <a:p>
            <a:pPr marL="742950" lvl="1" indent="-285750">
              <a:buFont typeface="Arial" panose="020B0604020202020204" pitchFamily="34" charset="0"/>
              <a:buChar char="•"/>
            </a:pPr>
            <a:r>
              <a:rPr lang="en-US" sz="1600" dirty="0">
                <a:solidFill>
                  <a:prstClr val="black"/>
                </a:solidFill>
                <a:latin typeface="Franklin Gothic Medium Cond" panose="020B0606030402020204" pitchFamily="34" charset="0"/>
              </a:rPr>
              <a:t>Military One Source (non-CAC enabled)</a:t>
            </a:r>
          </a:p>
          <a:p>
            <a:pPr marL="742950" lvl="1" indent="-285750">
              <a:buFont typeface="Arial" panose="020B0604020202020204" pitchFamily="34" charset="0"/>
              <a:buChar char="•"/>
            </a:pPr>
            <a:r>
              <a:rPr lang="en-US" sz="1600" dirty="0">
                <a:solidFill>
                  <a:prstClr val="black"/>
                </a:solidFill>
                <a:latin typeface="Franklin Gothic Medium Cond" panose="020B0606030402020204" pitchFamily="34" charset="0"/>
              </a:rPr>
              <a:t>Via some Service’s learning management systems</a:t>
            </a:r>
          </a:p>
          <a:p>
            <a:pPr marL="742950" lvl="1" indent="-285750">
              <a:buFont typeface="Arial" panose="020B0604020202020204" pitchFamily="34" charset="0"/>
              <a:buChar char="•"/>
            </a:pPr>
            <a:endParaRPr lang="en-US" dirty="0">
              <a:solidFill>
                <a:prstClr val="black"/>
              </a:solidFill>
              <a:latin typeface="Franklin Gothic Medium Cond" panose="020B0606030402020204" pitchFamily="34" charset="0"/>
            </a:endParaRPr>
          </a:p>
          <a:p>
            <a:pPr marL="285750" indent="-285750">
              <a:buFont typeface="Arial" panose="020B0604020202020204" pitchFamily="34" charset="0"/>
              <a:buChar char="•"/>
            </a:pPr>
            <a:r>
              <a:rPr lang="en-US" sz="2000" dirty="0">
                <a:solidFill>
                  <a:prstClr val="black"/>
                </a:solidFill>
                <a:latin typeface="Franklin Gothic Medium Cond" panose="020B0606030402020204" pitchFamily="34" charset="0"/>
              </a:rPr>
              <a:t>Pre and Post test, plus checks on learning, ensures knowledge transfer</a:t>
            </a:r>
          </a:p>
          <a:p>
            <a:pPr marL="285750" indent="-285750">
              <a:buFont typeface="Arial" panose="020B0604020202020204" pitchFamily="34" charset="0"/>
              <a:buChar char="•"/>
            </a:pPr>
            <a:endParaRPr lang="en-US" sz="20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r>
              <a:rPr lang="en-US" sz="2000" dirty="0">
                <a:solidFill>
                  <a:prstClr val="black"/>
                </a:solidFill>
                <a:latin typeface="Franklin Gothic Medium Cond" panose="020B0606030402020204" pitchFamily="34" charset="0"/>
              </a:rPr>
              <a:t>Course is approximately 2 hours.</a:t>
            </a:r>
          </a:p>
          <a:p>
            <a:pPr marL="285750" indent="-285750">
              <a:buFont typeface="Arial" panose="020B0604020202020204" pitchFamily="34" charset="0"/>
              <a:buChar char="•"/>
            </a:pPr>
            <a:endParaRPr lang="en-US" sz="20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r>
              <a:rPr lang="en-US" sz="2000" dirty="0">
                <a:solidFill>
                  <a:prstClr val="black"/>
                </a:solidFill>
                <a:latin typeface="Franklin Gothic Medium Cond" panose="020B0606030402020204" pitchFamily="34" charset="0"/>
              </a:rPr>
              <a:t>Turn in your certificate of completion to your training manager.</a:t>
            </a:r>
          </a:p>
          <a:p>
            <a:pPr marL="285750" indent="-285750">
              <a:buFont typeface="Arial" panose="020B0604020202020204" pitchFamily="34" charset="0"/>
              <a:buChar char="•"/>
            </a:pPr>
            <a:endParaRPr lang="en-US" dirty="0">
              <a:solidFill>
                <a:prstClr val="black"/>
              </a:solidFill>
              <a:latin typeface="Franklin Gothic Medium Cond" panose="020B0606030402020204" pitchFamily="34" charset="0"/>
            </a:endParaRPr>
          </a:p>
        </p:txBody>
      </p:sp>
    </p:spTree>
    <p:extLst>
      <p:ext uri="{BB962C8B-B14F-4D97-AF65-F5344CB8AC3E}">
        <p14:creationId xmlns:p14="http://schemas.microsoft.com/office/powerpoint/2010/main" val="305458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SAH_PowerPoint_Template_FY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orate_x0020_Subfolder xmlns="fb75e2c9-aba7-4d7c-8747-796ef79f0f9f">Mission Briefs</Directorate_x0020_Subfolder>
    <Primary_x0020_Search_x0020_Keyword xmlns="fb75e2c9-aba7-4d7c-8747-796ef79f0f9f"/>
    <MPP_x0020_Directorate xmlns="fb75e2c9-aba7-4d7c-8747-796ef79f0f9f">MPP Front Office</MPP_x0020_Directorate>
    <Final_x0020_Policy xmlns="fb75e2c9-aba7-4d7c-8747-796ef79f0f9f">true</Final_x0020_Policy>
    <TaxKeywordTaxHTField xmlns="3bf94fb1-c992-4600-9b3b-dec8f5ef6a66">
      <Terms xmlns="http://schemas.microsoft.com/office/infopath/2007/PartnerControls"/>
    </TaxKeywordTaxHTField>
    <TaxCatchAll xmlns="3bf94fb1-c992-4600-9b3b-dec8f5ef6a66"/>
  </documentManagement>
</p:properties>
</file>

<file path=customXml/item3.xml><?xml version="1.0" encoding="utf-8"?>
<ct:contentTypeSchema xmlns:ct="http://schemas.microsoft.com/office/2006/metadata/contentType" xmlns:ma="http://schemas.microsoft.com/office/2006/metadata/properties/metaAttributes" ct:_="" ma:_="" ma:contentTypeName="MPP Document" ma:contentTypeID="0x010100F6B8D90E82DD434983EC4A0957D13A4E" ma:contentTypeVersion="15" ma:contentTypeDescription="Create a new document." ma:contentTypeScope="" ma:versionID="78086df59589fa231ceaf1bb649da29e">
  <xsd:schema xmlns:xsd="http://www.w3.org/2001/XMLSchema" xmlns:xs="http://www.w3.org/2001/XMLSchema" xmlns:p="http://schemas.microsoft.com/office/2006/metadata/properties" xmlns:ns2="fb75e2c9-aba7-4d7c-8747-796ef79f0f9f" xmlns:ns3="3bf94fb1-c992-4600-9b3b-dec8f5ef6a66" targetNamespace="http://schemas.microsoft.com/office/2006/metadata/properties" ma:root="true" ma:fieldsID="aaab9aad90c8f52871d71035c53e9d21" ns2:_="" ns3:_="">
    <xsd:import namespace="fb75e2c9-aba7-4d7c-8747-796ef79f0f9f"/>
    <xsd:import namespace="3bf94fb1-c992-4600-9b3b-dec8f5ef6a66"/>
    <xsd:element name="properties">
      <xsd:complexType>
        <xsd:sequence>
          <xsd:element name="documentManagement">
            <xsd:complexType>
              <xsd:all>
                <xsd:element ref="ns2:MPP_x0020_Directorate"/>
                <xsd:element ref="ns2:Directorate_x0020_Subfolder"/>
                <xsd:element ref="ns2:Primary_x0020_Search_x0020_Keyword" minOccurs="0"/>
                <xsd:element ref="ns2:Final_x0020_Policy"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5e2c9-aba7-4d7c-8747-796ef79f0f9f" elementFormDefault="qualified">
    <xsd:import namespace="http://schemas.microsoft.com/office/2006/documentManagement/types"/>
    <xsd:import namespace="http://schemas.microsoft.com/office/infopath/2007/PartnerControls"/>
    <xsd:element name="MPP_x0020_Directorate" ma:index="3" ma:displayName="MPP Directorate" ma:default="-Select Directorate-" ma:format="Dropdown" ma:internalName="MPP_x0020_Directorate">
      <xsd:simpleType>
        <xsd:restriction base="dms:Choice">
          <xsd:enumeration value="-Select Directorate-"/>
          <xsd:enumeration value="AP"/>
          <xsd:enumeration value="AFCB"/>
          <xsd:enumeration value="Compensation"/>
          <xsd:enumeration value="DTMO"/>
          <xsd:enumeration value="Legislation"/>
          <xsd:enumeration value="MPP Front Office"/>
          <xsd:enumeration value="OEPM"/>
        </xsd:restriction>
      </xsd:simpleType>
    </xsd:element>
    <xsd:element name="Directorate_x0020_Subfolder" ma:index="4" ma:displayName="Topic" ma:default="-Select-" ma:description="You may create a subtopic. &#10;Note: It will not automatically be added to the drop down menu. &#10;Request to permanently add/remove a selection in the drop down menu.&#10;Contact SMSgt Irene Subala at maryirene.r.subala.civ@mail.mil&#10;703-697-8658" ma:format="Dropdown" ma:internalName="Directorate_x0020_Subfolder">
      <xsd:simpleType>
        <xsd:union memberTypes="dms:Text">
          <xsd:simpleType>
            <xsd:restriction base="dms:Choice">
              <xsd:enumeration value="-Select-"/>
              <xsd:enumeration value="Assignments &amp; Separations"/>
              <xsd:enumeration value="Awards &amp; Decs"/>
              <xsd:enumeration value="BAH"/>
              <xsd:enumeration value="Basic Pays &amp; Allowances"/>
              <xsd:enumeration value="Bios &amp; Photos"/>
              <xsd:enumeration value="Chaplains"/>
              <xsd:enumeration value="COLA"/>
              <xsd:enumeration value="Commissioning Pgms"/>
              <xsd:enumeration value="Conference"/>
              <xsd:enumeration value="Coord Sheets"/>
              <xsd:enumeration value="DADT &amp; SSB"/>
              <xsd:enumeration value="Emergency Mgt"/>
              <xsd:enumeration value="Endorser Issues"/>
              <xsd:enumeration value="Enlistment Stds"/>
              <xsd:enumeration value="Evaluations"/>
              <xsd:enumeration value="Force Management"/>
              <xsd:enumeration value="Forms"/>
              <xsd:enumeration value="GOFO"/>
              <xsd:enumeration value="Hazardous-Danger-Combat Pays"/>
              <xsd:enumeration value="Immigration"/>
              <xsd:enumeration value="Issuances"/>
              <xsd:enumeration value="JDM"/>
              <xsd:enumeration value="JFTR &amp; JTR"/>
              <xsd:enumeration value="Leave"/>
              <xsd:enumeration value="Leave Policy"/>
              <xsd:enumeration value="Letterheads"/>
              <xsd:enumeration value="Maps &amp; Diagrams"/>
              <xsd:enumeration value="MCRM"/>
              <xsd:enumeration value="MEPCOM"/>
              <xsd:enumeration value="Mission Briefs"/>
              <xsd:enumeration value="NDAA"/>
              <xsd:enumeration value="OHA"/>
              <xsd:enumeration value="Other Travel Allowance"/>
              <xsd:enumeration value="Per Diem"/>
              <xsd:enumeration value="Personnel Info &amp; Rosters"/>
              <xsd:enumeration value="Recruiting"/>
              <xsd:enumeration value="Religious Freedoms"/>
              <xsd:enumeration value="Retirement Pays"/>
              <xsd:enumeration value="SECDEF Stoplight"/>
              <xsd:enumeration value="SharePoint"/>
              <xsd:enumeration value="Special and Incentive Pays"/>
              <xsd:enumeration value="Templates"/>
              <xsd:enumeration value="Testimony"/>
              <xsd:enumeration value="Testimony"/>
              <xsd:enumeration value="Training"/>
              <xsd:enumeration value="ULB"/>
              <xsd:enumeration value="WISR"/>
            </xsd:restriction>
          </xsd:simpleType>
        </xsd:union>
      </xsd:simpleType>
    </xsd:element>
    <xsd:element name="Primary_x0020_Search_x0020_Keyword" ma:index="5" nillable="true" ma:displayName="Primary Search Keyword" ma:description="Provide the common keyword or wordset related to this document for sorting and searchability. This term will be used to group like documents.&#10;Examples: DADT, Post Deployment, Roth TSP" ma:hidden="true" ma:internalName="Primary_x0020_Search_x0020_Keyword" ma:readOnly="false">
      <xsd:simpleType>
        <xsd:restriction base="dms:Text">
          <xsd:maxLength value="255"/>
        </xsd:restriction>
      </xsd:simpleType>
    </xsd:element>
    <xsd:element name="Final_x0020_Policy" ma:index="11" nillable="true" ma:displayName="Final Version" ma:default="0" ma:description="Is this a final, signed issuance? Selecting yes will allow for sorting/grouping of final versions." ma:internalName="Final_x0020_Policy">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bf94fb1-c992-4600-9b3b-dec8f5ef6a66"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bdd65c16-093f-4423-a7d6-2f142add3e62}" ma:internalName="TaxCatchAll" ma:showField="CatchAllData" ma:web="3bf94fb1-c992-4600-9b3b-dec8f5ef6a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2" ma:displayName="Topic: 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DBE683-3CB4-4764-AAEC-A90986A93A71}">
  <ds:schemaRefs>
    <ds:schemaRef ds:uri="http://schemas.microsoft.com/sharepoint/v3/contenttype/forms"/>
  </ds:schemaRefs>
</ds:datastoreItem>
</file>

<file path=customXml/itemProps2.xml><?xml version="1.0" encoding="utf-8"?>
<ds:datastoreItem xmlns:ds="http://schemas.openxmlformats.org/officeDocument/2006/customXml" ds:itemID="{941E487A-FE6A-4DD6-AEC1-79477AC51FCA}">
  <ds:schemaRefs>
    <ds:schemaRef ds:uri="http://schemas.microsoft.com/office/2006/metadata/properties"/>
    <ds:schemaRef ds:uri="http://purl.org/dc/elements/1.1/"/>
    <ds:schemaRef ds:uri="http://purl.org/dc/terms/"/>
    <ds:schemaRef ds:uri="fb75e2c9-aba7-4d7c-8747-796ef79f0f9f"/>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3bf94fb1-c992-4600-9b3b-dec8f5ef6a66"/>
    <ds:schemaRef ds:uri="http://www.w3.org/XML/1998/namespace"/>
  </ds:schemaRefs>
</ds:datastoreItem>
</file>

<file path=customXml/itemProps3.xml><?xml version="1.0" encoding="utf-8"?>
<ds:datastoreItem xmlns:ds="http://schemas.openxmlformats.org/officeDocument/2006/customXml" ds:itemID="{03822B0F-246D-4CDB-8AFA-24595429B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5e2c9-aba7-4d7c-8747-796ef79f0f9f"/>
    <ds:schemaRef ds:uri="3bf94fb1-c992-4600-9b3b-dec8f5ef6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16556</TotalTime>
  <Words>4545</Words>
  <Application>Microsoft Office PowerPoint</Application>
  <PresentationFormat>On-screen Show (4:3)</PresentationFormat>
  <Paragraphs>510</Paragraphs>
  <Slides>18</Slides>
  <Notes>18</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18</vt:i4>
      </vt:variant>
    </vt:vector>
  </HeadingPairs>
  <TitlesOfParts>
    <vt:vector size="37" baseType="lpstr">
      <vt:lpstr>Arial</vt:lpstr>
      <vt:lpstr>Arial Narrow</vt:lpstr>
      <vt:lpstr>Arial Rounded MT Bold</vt:lpstr>
      <vt:lpstr>Calibri</vt:lpstr>
      <vt:lpstr>Century</vt:lpstr>
      <vt:lpstr>Century Schoolbook</vt:lpstr>
      <vt:lpstr>Comic Sans MS</vt:lpstr>
      <vt:lpstr>Copperplate-Gothic-Light</vt:lpstr>
      <vt:lpstr>Franklin Gothic Demi Cond</vt:lpstr>
      <vt:lpstr>Franklin Gothic Medium Cond</vt:lpstr>
      <vt:lpstr>Garamond</vt:lpstr>
      <vt:lpstr>Merriweather</vt:lpstr>
      <vt:lpstr>Times New Roman</vt:lpstr>
      <vt:lpstr>Wingdings</vt:lpstr>
      <vt:lpstr>Wingdings 2</vt:lpstr>
      <vt:lpstr>Office Theme</vt:lpstr>
      <vt:lpstr>PSAH_PowerPoint_Template_FY14</vt:lpstr>
      <vt:lpstr>1_Content Slides</vt:lpstr>
      <vt:lpstr>1_Office Theme</vt:lpstr>
      <vt:lpstr>PowerPoint Presentation</vt:lpstr>
      <vt:lpstr>Disclaimer</vt:lpstr>
      <vt:lpstr> The Military Retirement Benefit</vt:lpstr>
      <vt:lpstr>Who is Affected?</vt:lpstr>
      <vt:lpstr>Blended Retirement System Basics</vt:lpstr>
      <vt:lpstr>Lump Sum Option</vt:lpstr>
      <vt:lpstr>Implementation Timeline</vt:lpstr>
      <vt:lpstr>BRS Training</vt:lpstr>
      <vt:lpstr>Mandatory Opt-In Training</vt:lpstr>
      <vt:lpstr>Comparison Calculator</vt:lpstr>
      <vt:lpstr>Blended Retirement System Benefits</vt:lpstr>
      <vt:lpstr>Questions</vt:lpstr>
      <vt:lpstr>PowerPoint Presentation</vt:lpstr>
      <vt:lpstr>TSP Vesting</vt:lpstr>
      <vt:lpstr>Opt-In Eligibility Choice</vt:lpstr>
      <vt:lpstr>Lump Sum Option</vt:lpstr>
      <vt:lpstr>Why 4,320 Points?</vt:lpstr>
      <vt:lpstr>Non-Regular Retirement</vt:lpstr>
    </vt:vector>
  </TitlesOfParts>
  <Company>DTMO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TB</dc:creator>
  <cp:lastModifiedBy>Tiffany Walker</cp:lastModifiedBy>
  <cp:revision>1341</cp:revision>
  <cp:lastPrinted>2017-03-08T20:26:58Z</cp:lastPrinted>
  <dcterms:created xsi:type="dcterms:W3CDTF">2010-06-01T14:20:52Z</dcterms:created>
  <dcterms:modified xsi:type="dcterms:W3CDTF">2017-03-17T17:34:25Z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0x010100F6B8D90E82DD434983EC4A0957D13A4E</vt:lpwstr>
  </property>
</Properties>
</file>